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juIGCoh/1HYzTJ0h8Jmxr8OLLk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RobotoMon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RobotoMono-italic.fntdata"/><Relationship Id="rId21" Type="http://schemas.openxmlformats.org/officeDocument/2006/relationships/slide" Target="slides/slide17.xml"/><Relationship Id="rId43" Type="http://schemas.openxmlformats.org/officeDocument/2006/relationships/font" Target="fonts/RobotoMono-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66138c7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166138c7a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66138c7a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166138c7a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6542601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165426019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6542601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165426019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6542601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165426019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6542601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165426019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65426019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1654260198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65426019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1654260198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65426019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1654260198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65426019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1654260198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65557c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165557ce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65557ce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165557cee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65557cee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165557cee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9203a4ec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19203a4ece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9203a4ec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19203a4ece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rgbClr val="FFFFFF"/>
                </a:solidFill>
                <a:highlight>
                  <a:srgbClr val="101218"/>
                </a:highlight>
              </a:rPr>
              <a:t>640x640 이미지 인풋이 진행되면  7x7바운딩 박스로 나누어 연관성이 높은 </a:t>
            </a:r>
            <a:endParaRPr/>
          </a:p>
        </p:txBody>
      </p:sp>
      <p:sp>
        <p:nvSpPr>
          <p:cNvPr id="384" name="Google Shape;38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9a568b8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319a568b8b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9203a4e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19203a4ece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9203a4e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19203a4ece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9203a4e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19203a4ec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9203a4e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19203a4ec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7" name="Shape 17"/>
        <p:cNvGrpSpPr/>
        <p:nvPr/>
      </p:nvGrpSpPr>
      <p:grpSpPr>
        <a:xfrm>
          <a:off x="0" y="0"/>
          <a:ext cx="0" cy="0"/>
          <a:chOff x="0" y="0"/>
          <a:chExt cx="0" cy="0"/>
        </a:xfrm>
      </p:grpSpPr>
      <p:sp>
        <p:nvSpPr>
          <p:cNvPr id="18" name="Google Shape;1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49803"/>
          </a:srgbClr>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netzeronews.kr/news/articleView.html?idxno=158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1.jpg"/><Relationship Id="rId7" Type="http://schemas.openxmlformats.org/officeDocument/2006/relationships/image" Target="../media/image5.jpg"/><Relationship Id="rId8"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2213771" cy="29858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5" name="Google Shape;85;p1"/>
          <p:cNvSpPr/>
          <p:nvPr/>
        </p:nvSpPr>
        <p:spPr>
          <a:xfrm>
            <a:off x="0" y="6559420"/>
            <a:ext cx="12213771" cy="29858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6" name="Google Shape;86;p1"/>
          <p:cNvSpPr txBox="1"/>
          <p:nvPr/>
        </p:nvSpPr>
        <p:spPr>
          <a:xfrm>
            <a:off x="4441777" y="3051850"/>
            <a:ext cx="40611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4400" u="none" cap="none" strike="noStrike">
                <a:solidFill>
                  <a:srgbClr val="595959"/>
                </a:solidFill>
                <a:latin typeface="Arial"/>
                <a:ea typeface="Arial"/>
                <a:cs typeface="Arial"/>
                <a:sym typeface="Arial"/>
              </a:rPr>
              <a:t>빅데이터분석 </a:t>
            </a:r>
            <a:endParaRPr/>
          </a:p>
        </p:txBody>
      </p:sp>
      <p:sp>
        <p:nvSpPr>
          <p:cNvPr id="87" name="Google Shape;87;p1"/>
          <p:cNvSpPr/>
          <p:nvPr/>
        </p:nvSpPr>
        <p:spPr>
          <a:xfrm>
            <a:off x="4976013" y="4070150"/>
            <a:ext cx="2261743" cy="29858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8" name="Google Shape;88;p1"/>
          <p:cNvSpPr txBox="1"/>
          <p:nvPr/>
        </p:nvSpPr>
        <p:spPr>
          <a:xfrm>
            <a:off x="4976013" y="4019385"/>
            <a:ext cx="2261700" cy="4002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ko-KR" sz="2000">
                <a:solidFill>
                  <a:schemeClr val="lt1"/>
                </a:solidFill>
              </a:rPr>
              <a:t>   </a:t>
            </a:r>
            <a:r>
              <a:rPr b="0" i="0" lang="ko-KR" sz="2000" u="none" cap="none" strike="noStrike">
                <a:solidFill>
                  <a:schemeClr val="lt1"/>
                </a:solidFill>
                <a:latin typeface="Arial"/>
                <a:ea typeface="Arial"/>
                <a:cs typeface="Arial"/>
                <a:sym typeface="Arial"/>
              </a:rPr>
              <a:t>김재우</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99" name="Google Shape;199;p5"/>
          <p:cNvGrpSpPr/>
          <p:nvPr/>
        </p:nvGrpSpPr>
        <p:grpSpPr>
          <a:xfrm>
            <a:off x="4105427" y="188165"/>
            <a:ext cx="3981147" cy="830997"/>
            <a:chOff x="3819245" y="188165"/>
            <a:chExt cx="3981147" cy="830997"/>
          </a:xfrm>
        </p:grpSpPr>
        <p:sp>
          <p:nvSpPr>
            <p:cNvPr id="200" name="Google Shape;200;p5"/>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데이터 읽어오기</a:t>
              </a:r>
              <a:endParaRPr sz="1200">
                <a:solidFill>
                  <a:srgbClr val="595959"/>
                </a:solidFill>
                <a:latin typeface="Arial"/>
                <a:ea typeface="Arial"/>
                <a:cs typeface="Arial"/>
                <a:sym typeface="Arial"/>
              </a:endParaRPr>
            </a:p>
          </p:txBody>
        </p:sp>
        <p:sp>
          <p:nvSpPr>
            <p:cNvPr id="201" name="Google Shape;201;p5"/>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sp>
        <p:nvSpPr>
          <p:cNvPr id="202" name="Google Shape;202;p5"/>
          <p:cNvSpPr txBox="1"/>
          <p:nvPr/>
        </p:nvSpPr>
        <p:spPr>
          <a:xfrm>
            <a:off x="2810975" y="1455325"/>
            <a:ext cx="574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pic>
        <p:nvPicPr>
          <p:cNvPr id="203" name="Google Shape;203;p5"/>
          <p:cNvPicPr preferRelativeResize="0"/>
          <p:nvPr/>
        </p:nvPicPr>
        <p:blipFill>
          <a:blip r:embed="rId3">
            <a:alphaModFix/>
          </a:blip>
          <a:stretch>
            <a:fillRect/>
          </a:stretch>
        </p:blipFill>
        <p:spPr>
          <a:xfrm>
            <a:off x="610950" y="1136800"/>
            <a:ext cx="5741700" cy="5638548"/>
          </a:xfrm>
          <a:prstGeom prst="rect">
            <a:avLst/>
          </a:prstGeom>
          <a:noFill/>
          <a:ln>
            <a:noFill/>
          </a:ln>
        </p:spPr>
      </p:pic>
      <p:pic>
        <p:nvPicPr>
          <p:cNvPr id="204" name="Google Shape;204;p5"/>
          <p:cNvPicPr preferRelativeResize="0"/>
          <p:nvPr/>
        </p:nvPicPr>
        <p:blipFill>
          <a:blip r:embed="rId4">
            <a:alphaModFix/>
          </a:blip>
          <a:stretch>
            <a:fillRect/>
          </a:stretch>
        </p:blipFill>
        <p:spPr>
          <a:xfrm>
            <a:off x="6425300" y="1495650"/>
            <a:ext cx="5676051" cy="4933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166138c7a5_0_0"/>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10" name="Google Shape;210;g3166138c7a5_0_0"/>
          <p:cNvGrpSpPr/>
          <p:nvPr/>
        </p:nvGrpSpPr>
        <p:grpSpPr>
          <a:xfrm>
            <a:off x="4105427" y="188165"/>
            <a:ext cx="3981257" cy="831000"/>
            <a:chOff x="3819245" y="188165"/>
            <a:chExt cx="3981257" cy="831000"/>
          </a:xfrm>
        </p:grpSpPr>
        <p:sp>
          <p:nvSpPr>
            <p:cNvPr id="211" name="Google Shape;211;g3166138c7a5_0_0"/>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데이터 읽어오기</a:t>
              </a:r>
              <a:endParaRPr sz="1200">
                <a:solidFill>
                  <a:srgbClr val="595959"/>
                </a:solidFill>
                <a:latin typeface="Arial"/>
                <a:ea typeface="Arial"/>
                <a:cs typeface="Arial"/>
                <a:sym typeface="Arial"/>
              </a:endParaRPr>
            </a:p>
          </p:txBody>
        </p:sp>
        <p:sp>
          <p:nvSpPr>
            <p:cNvPr id="212" name="Google Shape;212;g3166138c7a5_0_0"/>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13" name="Google Shape;213;g3166138c7a5_0_0"/>
          <p:cNvPicPr preferRelativeResize="0"/>
          <p:nvPr/>
        </p:nvPicPr>
        <p:blipFill>
          <a:blip r:embed="rId3">
            <a:alphaModFix/>
          </a:blip>
          <a:stretch>
            <a:fillRect/>
          </a:stretch>
        </p:blipFill>
        <p:spPr>
          <a:xfrm>
            <a:off x="2160725" y="1190062"/>
            <a:ext cx="5581541" cy="55340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166138c7a5_0_8"/>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19" name="Google Shape;219;g3166138c7a5_0_8"/>
          <p:cNvGrpSpPr/>
          <p:nvPr/>
        </p:nvGrpSpPr>
        <p:grpSpPr>
          <a:xfrm>
            <a:off x="4105427" y="188165"/>
            <a:ext cx="3981257" cy="831000"/>
            <a:chOff x="3819245" y="188165"/>
            <a:chExt cx="3981257" cy="831000"/>
          </a:xfrm>
        </p:grpSpPr>
        <p:sp>
          <p:nvSpPr>
            <p:cNvPr id="220" name="Google Shape;220;g3166138c7a5_0_8"/>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데이터 읽어오기</a:t>
              </a:r>
              <a:endParaRPr sz="1200">
                <a:solidFill>
                  <a:srgbClr val="595959"/>
                </a:solidFill>
                <a:latin typeface="Arial"/>
                <a:ea typeface="Arial"/>
                <a:cs typeface="Arial"/>
                <a:sym typeface="Arial"/>
              </a:endParaRPr>
            </a:p>
          </p:txBody>
        </p:sp>
        <p:sp>
          <p:nvSpPr>
            <p:cNvPr id="221" name="Google Shape;221;g3166138c7a5_0_8"/>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22" name="Google Shape;222;g3166138c7a5_0_8"/>
          <p:cNvPicPr preferRelativeResize="0"/>
          <p:nvPr/>
        </p:nvPicPr>
        <p:blipFill>
          <a:blip r:embed="rId3">
            <a:alphaModFix/>
          </a:blip>
          <a:stretch>
            <a:fillRect/>
          </a:stretch>
        </p:blipFill>
        <p:spPr>
          <a:xfrm>
            <a:off x="2160725" y="1190062"/>
            <a:ext cx="5581541" cy="55340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28" name="Google Shape;228;p6"/>
          <p:cNvGrpSpPr/>
          <p:nvPr/>
        </p:nvGrpSpPr>
        <p:grpSpPr>
          <a:xfrm>
            <a:off x="4105427" y="188165"/>
            <a:ext cx="3981147" cy="830997"/>
            <a:chOff x="3819245" y="188165"/>
            <a:chExt cx="3981147" cy="830997"/>
          </a:xfrm>
        </p:grpSpPr>
        <p:sp>
          <p:nvSpPr>
            <p:cNvPr id="229" name="Google Shape;229;p6"/>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
          <p:nvSpPr>
            <p:cNvPr id="230" name="Google Shape;230;p6"/>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31" name="Google Shape;231;p6"/>
          <p:cNvPicPr preferRelativeResize="0"/>
          <p:nvPr/>
        </p:nvPicPr>
        <p:blipFill>
          <a:blip r:embed="rId3">
            <a:alphaModFix/>
          </a:blip>
          <a:stretch>
            <a:fillRect/>
          </a:stretch>
        </p:blipFill>
        <p:spPr>
          <a:xfrm>
            <a:off x="3095500" y="1162312"/>
            <a:ext cx="5522387" cy="5534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1654260198_0_7"/>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37" name="Google Shape;237;g31654260198_0_7"/>
          <p:cNvGrpSpPr/>
          <p:nvPr/>
        </p:nvGrpSpPr>
        <p:grpSpPr>
          <a:xfrm>
            <a:off x="4105427" y="188165"/>
            <a:ext cx="3981257" cy="831000"/>
            <a:chOff x="3819245" y="188165"/>
            <a:chExt cx="3981257" cy="831000"/>
          </a:xfrm>
        </p:grpSpPr>
        <p:sp>
          <p:nvSpPr>
            <p:cNvPr id="238" name="Google Shape;238;g31654260198_0_7"/>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
          <p:nvSpPr>
            <p:cNvPr id="239" name="Google Shape;239;g31654260198_0_7"/>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40" name="Google Shape;240;g31654260198_0_7"/>
          <p:cNvPicPr preferRelativeResize="0"/>
          <p:nvPr/>
        </p:nvPicPr>
        <p:blipFill>
          <a:blip r:embed="rId3">
            <a:alphaModFix/>
          </a:blip>
          <a:stretch>
            <a:fillRect/>
          </a:stretch>
        </p:blipFill>
        <p:spPr>
          <a:xfrm>
            <a:off x="1975675" y="1180812"/>
            <a:ext cx="6904271" cy="55340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1654260198_0_15"/>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46" name="Google Shape;246;g31654260198_0_15"/>
          <p:cNvGrpSpPr/>
          <p:nvPr/>
        </p:nvGrpSpPr>
        <p:grpSpPr>
          <a:xfrm>
            <a:off x="4105427" y="188165"/>
            <a:ext cx="3981257" cy="831000"/>
            <a:chOff x="3819245" y="188165"/>
            <a:chExt cx="3981257" cy="831000"/>
          </a:xfrm>
        </p:grpSpPr>
        <p:sp>
          <p:nvSpPr>
            <p:cNvPr id="247" name="Google Shape;247;g31654260198_0_15"/>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
          <p:nvSpPr>
            <p:cNvPr id="248" name="Google Shape;248;g31654260198_0_15"/>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49" name="Google Shape;249;g31654260198_0_15"/>
          <p:cNvPicPr preferRelativeResize="0"/>
          <p:nvPr/>
        </p:nvPicPr>
        <p:blipFill>
          <a:blip r:embed="rId3">
            <a:alphaModFix/>
          </a:blip>
          <a:stretch>
            <a:fillRect/>
          </a:stretch>
        </p:blipFill>
        <p:spPr>
          <a:xfrm>
            <a:off x="3197325" y="1153037"/>
            <a:ext cx="4035692" cy="55340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1654260198_0_42"/>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55" name="Google Shape;255;g31654260198_0_42"/>
          <p:cNvGrpSpPr/>
          <p:nvPr/>
        </p:nvGrpSpPr>
        <p:grpSpPr>
          <a:xfrm>
            <a:off x="4105427" y="188165"/>
            <a:ext cx="3981257" cy="831000"/>
            <a:chOff x="3819245" y="188165"/>
            <a:chExt cx="3981257" cy="831000"/>
          </a:xfrm>
        </p:grpSpPr>
        <p:sp>
          <p:nvSpPr>
            <p:cNvPr id="256" name="Google Shape;256;g31654260198_0_42"/>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
          <p:nvSpPr>
            <p:cNvPr id="257" name="Google Shape;257;g31654260198_0_42"/>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58" name="Google Shape;258;g31654260198_0_42"/>
          <p:cNvPicPr preferRelativeResize="0"/>
          <p:nvPr/>
        </p:nvPicPr>
        <p:blipFill>
          <a:blip r:embed="rId3">
            <a:alphaModFix/>
          </a:blip>
          <a:stretch>
            <a:fillRect/>
          </a:stretch>
        </p:blipFill>
        <p:spPr>
          <a:xfrm>
            <a:off x="5992325" y="1079037"/>
            <a:ext cx="5117382" cy="5534037"/>
          </a:xfrm>
          <a:prstGeom prst="rect">
            <a:avLst/>
          </a:prstGeom>
          <a:noFill/>
          <a:ln>
            <a:noFill/>
          </a:ln>
        </p:spPr>
      </p:pic>
      <p:pic>
        <p:nvPicPr>
          <p:cNvPr id="259" name="Google Shape;259;g31654260198_0_42"/>
          <p:cNvPicPr preferRelativeResize="0"/>
          <p:nvPr/>
        </p:nvPicPr>
        <p:blipFill>
          <a:blip r:embed="rId4">
            <a:alphaModFix/>
          </a:blip>
          <a:stretch>
            <a:fillRect/>
          </a:stretch>
        </p:blipFill>
        <p:spPr>
          <a:xfrm>
            <a:off x="868682" y="1079037"/>
            <a:ext cx="3987122" cy="55340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65" name="Google Shape;265;p7"/>
          <p:cNvGrpSpPr/>
          <p:nvPr/>
        </p:nvGrpSpPr>
        <p:grpSpPr>
          <a:xfrm>
            <a:off x="4105427" y="188165"/>
            <a:ext cx="3981147" cy="830997"/>
            <a:chOff x="3819245" y="188165"/>
            <a:chExt cx="3981147" cy="830997"/>
          </a:xfrm>
        </p:grpSpPr>
        <p:sp>
          <p:nvSpPr>
            <p:cNvPr id="266" name="Google Shape;266;p7"/>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데이터 읽어오기</a:t>
              </a:r>
              <a:endParaRPr sz="1200">
                <a:solidFill>
                  <a:srgbClr val="595959"/>
                </a:solidFill>
                <a:latin typeface="Arial"/>
                <a:ea typeface="Arial"/>
                <a:cs typeface="Arial"/>
                <a:sym typeface="Arial"/>
              </a:endParaRPr>
            </a:p>
          </p:txBody>
        </p:sp>
        <p:sp>
          <p:nvSpPr>
            <p:cNvPr id="267" name="Google Shape;267;p7"/>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268" name="Google Shape;268;p7"/>
          <p:cNvPicPr preferRelativeResize="0"/>
          <p:nvPr/>
        </p:nvPicPr>
        <p:blipFill>
          <a:blip r:embed="rId3">
            <a:alphaModFix/>
          </a:blip>
          <a:stretch>
            <a:fillRect/>
          </a:stretch>
        </p:blipFill>
        <p:spPr>
          <a:xfrm>
            <a:off x="1790550" y="1153062"/>
            <a:ext cx="6380006" cy="5534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1654260198_0_56"/>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4" name="Google Shape;274;g31654260198_0_56"/>
          <p:cNvSpPr txBox="1"/>
          <p:nvPr/>
        </p:nvSpPr>
        <p:spPr>
          <a:xfrm>
            <a:off x="4105427"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pic>
        <p:nvPicPr>
          <p:cNvPr id="275" name="Google Shape;275;g31654260198_0_56"/>
          <p:cNvPicPr preferRelativeResize="0"/>
          <p:nvPr/>
        </p:nvPicPr>
        <p:blipFill>
          <a:blip r:embed="rId3">
            <a:alphaModFix/>
          </a:blip>
          <a:stretch>
            <a:fillRect/>
          </a:stretch>
        </p:blipFill>
        <p:spPr>
          <a:xfrm>
            <a:off x="3225100" y="1116012"/>
            <a:ext cx="4315232" cy="5534038"/>
          </a:xfrm>
          <a:prstGeom prst="rect">
            <a:avLst/>
          </a:prstGeom>
          <a:noFill/>
          <a:ln>
            <a:noFill/>
          </a:ln>
        </p:spPr>
      </p:pic>
      <p:sp>
        <p:nvSpPr>
          <p:cNvPr id="276" name="Google Shape;276;g31654260198_0_56"/>
          <p:cNvSpPr/>
          <p:nvPr/>
        </p:nvSpPr>
        <p:spPr>
          <a:xfrm>
            <a:off x="4889284"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1654260198_0_64"/>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2" name="Google Shape;282;g31654260198_0_64"/>
          <p:cNvSpPr txBox="1"/>
          <p:nvPr/>
        </p:nvSpPr>
        <p:spPr>
          <a:xfrm>
            <a:off x="4105427"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pic>
        <p:nvPicPr>
          <p:cNvPr id="283" name="Google Shape;283;g31654260198_0_64"/>
          <p:cNvPicPr preferRelativeResize="0"/>
          <p:nvPr/>
        </p:nvPicPr>
        <p:blipFill>
          <a:blip r:embed="rId3">
            <a:alphaModFix/>
          </a:blip>
          <a:stretch>
            <a:fillRect/>
          </a:stretch>
        </p:blipFill>
        <p:spPr>
          <a:xfrm>
            <a:off x="1318550" y="1171562"/>
            <a:ext cx="7534293" cy="5534038"/>
          </a:xfrm>
          <a:prstGeom prst="rect">
            <a:avLst/>
          </a:prstGeom>
          <a:noFill/>
          <a:ln>
            <a:noFill/>
          </a:ln>
        </p:spPr>
      </p:pic>
      <p:sp>
        <p:nvSpPr>
          <p:cNvPr id="284" name="Google Shape;284;g31654260198_0_64"/>
          <p:cNvSpPr/>
          <p:nvPr/>
        </p:nvSpPr>
        <p:spPr>
          <a:xfrm>
            <a:off x="4889284"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a:off x="0" y="-1"/>
            <a:ext cx="12213771" cy="860932"/>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4" name="Google Shape;94;p2"/>
          <p:cNvSpPr txBox="1"/>
          <p:nvPr/>
        </p:nvSpPr>
        <p:spPr>
          <a:xfrm>
            <a:off x="4770197" y="211748"/>
            <a:ext cx="265160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800" u="none" cap="none" strike="noStrike">
                <a:solidFill>
                  <a:schemeClr val="lt1"/>
                </a:solidFill>
                <a:latin typeface="Arial"/>
                <a:ea typeface="Arial"/>
                <a:cs typeface="Arial"/>
                <a:sym typeface="Arial"/>
              </a:rPr>
              <a:t>CONTENTS</a:t>
            </a:r>
            <a:endParaRPr b="0" i="0" sz="2800" u="none" cap="none" strike="noStrike">
              <a:solidFill>
                <a:schemeClr val="lt1"/>
              </a:solidFill>
              <a:latin typeface="Arial"/>
              <a:ea typeface="Arial"/>
              <a:cs typeface="Arial"/>
              <a:sym typeface="Arial"/>
            </a:endParaRPr>
          </a:p>
        </p:txBody>
      </p:sp>
      <p:sp>
        <p:nvSpPr>
          <p:cNvPr id="95" name="Google Shape;95;p2"/>
          <p:cNvSpPr txBox="1"/>
          <p:nvPr/>
        </p:nvSpPr>
        <p:spPr>
          <a:xfrm>
            <a:off x="7908493" y="5842337"/>
            <a:ext cx="43067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6000" u="none" cap="none" strike="noStrike">
                <a:solidFill>
                  <a:srgbClr val="757070"/>
                </a:solidFill>
                <a:latin typeface="Arial"/>
                <a:ea typeface="Arial"/>
                <a:cs typeface="Arial"/>
                <a:sym typeface="Arial"/>
              </a:rPr>
              <a:t>CONTENTS</a:t>
            </a:r>
            <a:endParaRPr b="1" i="0" sz="6000" u="none" cap="none" strike="noStrike">
              <a:solidFill>
                <a:srgbClr val="757070"/>
              </a:solidFill>
              <a:latin typeface="Arial"/>
              <a:ea typeface="Arial"/>
              <a:cs typeface="Arial"/>
              <a:sym typeface="Arial"/>
            </a:endParaRPr>
          </a:p>
        </p:txBody>
      </p:sp>
      <p:grpSp>
        <p:nvGrpSpPr>
          <p:cNvPr id="96" name="Google Shape;96;p2"/>
          <p:cNvGrpSpPr/>
          <p:nvPr/>
        </p:nvGrpSpPr>
        <p:grpSpPr>
          <a:xfrm>
            <a:off x="3430943" y="2598003"/>
            <a:ext cx="4794847" cy="830997"/>
            <a:chOff x="3403338" y="2598003"/>
            <a:chExt cx="4794847" cy="830997"/>
          </a:xfrm>
        </p:grpSpPr>
        <p:grpSp>
          <p:nvGrpSpPr>
            <p:cNvPr id="97" name="Google Shape;97;p2"/>
            <p:cNvGrpSpPr/>
            <p:nvPr/>
          </p:nvGrpSpPr>
          <p:grpSpPr>
            <a:xfrm>
              <a:off x="3403338" y="2598003"/>
              <a:ext cx="1737225" cy="830997"/>
              <a:chOff x="3403338" y="2598003"/>
              <a:chExt cx="1737225" cy="830997"/>
            </a:xfrm>
          </p:grpSpPr>
          <p:sp>
            <p:nvSpPr>
              <p:cNvPr id="98" name="Google Shape;98;p2"/>
              <p:cNvSpPr txBox="1"/>
              <p:nvPr/>
            </p:nvSpPr>
            <p:spPr>
              <a:xfrm>
                <a:off x="3403338" y="2598003"/>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sp>
            <p:nvSpPr>
              <p:cNvPr id="99" name="Google Shape;99;p2"/>
              <p:cNvSpPr txBox="1"/>
              <p:nvPr/>
            </p:nvSpPr>
            <p:spPr>
              <a:xfrm>
                <a:off x="4172402" y="2744953"/>
                <a:ext cx="968161" cy="5686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600" u="none" cap="none" strike="noStrike">
                    <a:solidFill>
                      <a:srgbClr val="595959"/>
                    </a:solidFill>
                    <a:latin typeface="Arial"/>
                    <a:ea typeface="Arial"/>
                    <a:cs typeface="Arial"/>
                    <a:sym typeface="Arial"/>
                  </a:rPr>
                  <a:t>주제 선정</a:t>
                </a:r>
                <a:endParaRPr b="0" i="0" sz="1600" u="none" cap="none" strike="noStrike">
                  <a:solidFill>
                    <a:srgbClr val="595959"/>
                  </a:solidFill>
                  <a:latin typeface="Arial"/>
                  <a:ea typeface="Arial"/>
                  <a:cs typeface="Arial"/>
                  <a:sym typeface="Arial"/>
                </a:endParaRPr>
              </a:p>
              <a:p>
                <a:pPr indent="0" lvl="0" marL="0" marR="0" rtl="0" algn="l">
                  <a:spcBef>
                    <a:spcPts val="0"/>
                  </a:spcBef>
                  <a:spcAft>
                    <a:spcPts val="0"/>
                  </a:spcAft>
                  <a:buNone/>
                </a:pPr>
                <a:r>
                  <a:t/>
                </a:r>
                <a:endParaRPr b="0" i="0" sz="1600" u="none" cap="none" strike="noStrike">
                  <a:solidFill>
                    <a:srgbClr val="595959"/>
                  </a:solidFill>
                  <a:latin typeface="Arial"/>
                  <a:ea typeface="Arial"/>
                  <a:cs typeface="Arial"/>
                  <a:sym typeface="Arial"/>
                </a:endParaRPr>
              </a:p>
            </p:txBody>
          </p:sp>
        </p:grpSp>
        <p:grpSp>
          <p:nvGrpSpPr>
            <p:cNvPr id="100" name="Google Shape;100;p2"/>
            <p:cNvGrpSpPr/>
            <p:nvPr/>
          </p:nvGrpSpPr>
          <p:grpSpPr>
            <a:xfrm>
              <a:off x="6454034" y="2598003"/>
              <a:ext cx="1744151" cy="830997"/>
              <a:chOff x="6454034" y="2598003"/>
              <a:chExt cx="1744151" cy="830997"/>
            </a:xfrm>
          </p:grpSpPr>
          <p:sp>
            <p:nvSpPr>
              <p:cNvPr id="101" name="Google Shape;101;p2"/>
              <p:cNvSpPr txBox="1"/>
              <p:nvPr/>
            </p:nvSpPr>
            <p:spPr>
              <a:xfrm>
                <a:off x="6454034" y="2598003"/>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02</a:t>
                </a:r>
                <a:endParaRPr b="1" i="0" sz="4800" u="none" cap="none" strike="noStrike">
                  <a:solidFill>
                    <a:srgbClr val="757070"/>
                  </a:solidFill>
                  <a:latin typeface="Arial"/>
                  <a:ea typeface="Arial"/>
                  <a:cs typeface="Arial"/>
                  <a:sym typeface="Arial"/>
                </a:endParaRPr>
              </a:p>
            </p:txBody>
          </p:sp>
          <p:sp>
            <p:nvSpPr>
              <p:cNvPr id="102" name="Google Shape;102;p2"/>
              <p:cNvSpPr txBox="1"/>
              <p:nvPr/>
            </p:nvSpPr>
            <p:spPr>
              <a:xfrm>
                <a:off x="7232720" y="2754575"/>
                <a:ext cx="9654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600" u="none" cap="none" strike="noStrike">
                    <a:solidFill>
                      <a:srgbClr val="595959"/>
                    </a:solidFill>
                    <a:latin typeface="Arial"/>
                    <a:ea typeface="Arial"/>
                    <a:cs typeface="Arial"/>
                    <a:sym typeface="Arial"/>
                  </a:rPr>
                  <a:t>사용 기술</a:t>
                </a:r>
                <a:endParaRPr b="0" i="0" sz="1600" u="none" cap="none" strike="noStrike">
                  <a:solidFill>
                    <a:srgbClr val="595959"/>
                  </a:solidFill>
                  <a:latin typeface="Arial"/>
                  <a:ea typeface="Arial"/>
                  <a:cs typeface="Arial"/>
                  <a:sym typeface="Arial"/>
                </a:endParaRPr>
              </a:p>
            </p:txBody>
          </p:sp>
        </p:grpSp>
      </p:grpSp>
      <p:grpSp>
        <p:nvGrpSpPr>
          <p:cNvPr id="103" name="Google Shape;103;p2"/>
          <p:cNvGrpSpPr/>
          <p:nvPr/>
        </p:nvGrpSpPr>
        <p:grpSpPr>
          <a:xfrm>
            <a:off x="3430943" y="3975509"/>
            <a:ext cx="4928197" cy="830997"/>
            <a:chOff x="3403338" y="2598003"/>
            <a:chExt cx="4928197" cy="830997"/>
          </a:xfrm>
        </p:grpSpPr>
        <p:grpSp>
          <p:nvGrpSpPr>
            <p:cNvPr id="104" name="Google Shape;104;p2"/>
            <p:cNvGrpSpPr/>
            <p:nvPr/>
          </p:nvGrpSpPr>
          <p:grpSpPr>
            <a:xfrm>
              <a:off x="3403338" y="2598003"/>
              <a:ext cx="1880197" cy="830997"/>
              <a:chOff x="3403338" y="2598003"/>
              <a:chExt cx="1880197" cy="830997"/>
            </a:xfrm>
          </p:grpSpPr>
          <p:sp>
            <p:nvSpPr>
              <p:cNvPr id="105" name="Google Shape;105;p2"/>
              <p:cNvSpPr txBox="1"/>
              <p:nvPr/>
            </p:nvSpPr>
            <p:spPr>
              <a:xfrm>
                <a:off x="3403338" y="2598003"/>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03</a:t>
                </a:r>
                <a:endParaRPr b="1" i="0" sz="4800" u="none" cap="none" strike="noStrike">
                  <a:solidFill>
                    <a:srgbClr val="757070"/>
                  </a:solidFill>
                  <a:latin typeface="Arial"/>
                  <a:ea typeface="Arial"/>
                  <a:cs typeface="Arial"/>
                  <a:sym typeface="Arial"/>
                </a:endParaRPr>
              </a:p>
            </p:txBody>
          </p:sp>
          <p:sp>
            <p:nvSpPr>
              <p:cNvPr id="106" name="Google Shape;106;p2"/>
              <p:cNvSpPr txBox="1"/>
              <p:nvPr/>
            </p:nvSpPr>
            <p:spPr>
              <a:xfrm>
                <a:off x="4182024" y="2744184"/>
                <a:ext cx="1101511" cy="572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600" u="none" cap="none" strike="noStrike">
                    <a:solidFill>
                      <a:srgbClr val="595959"/>
                    </a:solidFill>
                    <a:latin typeface="Arial"/>
                    <a:ea typeface="Arial"/>
                    <a:cs typeface="Arial"/>
                    <a:sym typeface="Arial"/>
                  </a:rPr>
                  <a:t>코드 분석</a:t>
                </a:r>
                <a:endParaRPr b="0" i="0" sz="1600" u="none" cap="none" strike="noStrike">
                  <a:solidFill>
                    <a:srgbClr val="595959"/>
                  </a:solidFill>
                  <a:latin typeface="Arial"/>
                  <a:ea typeface="Arial"/>
                  <a:cs typeface="Arial"/>
                  <a:sym typeface="Arial"/>
                </a:endParaRPr>
              </a:p>
              <a:p>
                <a:pPr indent="0" lvl="0" marL="0" marR="0" rtl="0" algn="l">
                  <a:spcBef>
                    <a:spcPts val="0"/>
                  </a:spcBef>
                  <a:spcAft>
                    <a:spcPts val="0"/>
                  </a:spcAft>
                  <a:buNone/>
                </a:pPr>
                <a:r>
                  <a:rPr b="0" i="0" lang="ko-KR" sz="1600" u="none" cap="none" strike="noStrike">
                    <a:solidFill>
                      <a:srgbClr val="595959"/>
                    </a:solidFill>
                    <a:latin typeface="Arial"/>
                    <a:ea typeface="Arial"/>
                    <a:cs typeface="Arial"/>
                    <a:sym typeface="Arial"/>
                  </a:rPr>
                  <a:t>빅분, CNN</a:t>
                </a:r>
                <a:endParaRPr b="0" i="0" sz="1600" u="none" cap="none" strike="noStrike">
                  <a:solidFill>
                    <a:srgbClr val="595959"/>
                  </a:solidFill>
                  <a:latin typeface="Arial"/>
                  <a:ea typeface="Arial"/>
                  <a:cs typeface="Arial"/>
                  <a:sym typeface="Arial"/>
                </a:endParaRPr>
              </a:p>
            </p:txBody>
          </p:sp>
        </p:grpSp>
        <p:grpSp>
          <p:nvGrpSpPr>
            <p:cNvPr id="107" name="Google Shape;107;p2"/>
            <p:cNvGrpSpPr/>
            <p:nvPr/>
          </p:nvGrpSpPr>
          <p:grpSpPr>
            <a:xfrm>
              <a:off x="6454034" y="2598003"/>
              <a:ext cx="1877501" cy="830997"/>
              <a:chOff x="6454034" y="2598003"/>
              <a:chExt cx="1877501" cy="830997"/>
            </a:xfrm>
          </p:grpSpPr>
          <p:sp>
            <p:nvSpPr>
              <p:cNvPr id="108" name="Google Shape;108;p2"/>
              <p:cNvSpPr txBox="1"/>
              <p:nvPr/>
            </p:nvSpPr>
            <p:spPr>
              <a:xfrm>
                <a:off x="6454034" y="2598003"/>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04</a:t>
                </a:r>
                <a:endParaRPr b="1" i="0" sz="4800" u="none" cap="none" strike="noStrike">
                  <a:solidFill>
                    <a:srgbClr val="757070"/>
                  </a:solidFill>
                  <a:latin typeface="Arial"/>
                  <a:ea typeface="Arial"/>
                  <a:cs typeface="Arial"/>
                  <a:sym typeface="Arial"/>
                </a:endParaRPr>
              </a:p>
            </p:txBody>
          </p:sp>
          <p:sp>
            <p:nvSpPr>
              <p:cNvPr id="109" name="Google Shape;109;p2"/>
              <p:cNvSpPr txBox="1"/>
              <p:nvPr/>
            </p:nvSpPr>
            <p:spPr>
              <a:xfrm>
                <a:off x="7232720" y="2763234"/>
                <a:ext cx="1098815" cy="5722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600" u="none" cap="none" strike="noStrike">
                    <a:solidFill>
                      <a:srgbClr val="595959"/>
                    </a:solidFill>
                    <a:latin typeface="Arial"/>
                    <a:ea typeface="Arial"/>
                    <a:cs typeface="Arial"/>
                    <a:sym typeface="Arial"/>
                  </a:rPr>
                  <a:t>구현</a:t>
                </a:r>
                <a:endParaRPr b="0" i="0" sz="1600" u="none" cap="none" strike="noStrike">
                  <a:solidFill>
                    <a:srgbClr val="595959"/>
                  </a:solidFill>
                  <a:latin typeface="Arial"/>
                  <a:ea typeface="Arial"/>
                  <a:cs typeface="Arial"/>
                  <a:sym typeface="Arial"/>
                </a:endParaRPr>
              </a:p>
              <a:p>
                <a:pPr indent="0" lvl="0" marL="0" marR="0" rtl="0" algn="l">
                  <a:spcBef>
                    <a:spcPts val="0"/>
                  </a:spcBef>
                  <a:spcAft>
                    <a:spcPts val="0"/>
                  </a:spcAft>
                  <a:buNone/>
                </a:pPr>
                <a:r>
                  <a:rPr b="0" i="0" lang="ko-KR" sz="1600" u="none" cap="none" strike="noStrike">
                    <a:solidFill>
                      <a:srgbClr val="595959"/>
                    </a:solidFill>
                    <a:latin typeface="Arial"/>
                    <a:ea typeface="Arial"/>
                    <a:cs typeface="Arial"/>
                    <a:sym typeface="Arial"/>
                  </a:rPr>
                  <a:t>빅분, CNN</a:t>
                </a:r>
                <a:endParaRPr b="0" i="0" sz="1600" u="none" cap="none" strike="noStrike">
                  <a:solidFill>
                    <a:srgbClr val="595959"/>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1654260198_0_72"/>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0" name="Google Shape;290;g31654260198_0_72"/>
          <p:cNvSpPr txBox="1"/>
          <p:nvPr/>
        </p:nvSpPr>
        <p:spPr>
          <a:xfrm>
            <a:off x="4105427"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pic>
        <p:nvPicPr>
          <p:cNvPr id="291" name="Google Shape;291;g31654260198_0_72"/>
          <p:cNvPicPr preferRelativeResize="0"/>
          <p:nvPr/>
        </p:nvPicPr>
        <p:blipFill>
          <a:blip r:embed="rId3">
            <a:alphaModFix/>
          </a:blip>
          <a:stretch>
            <a:fillRect/>
          </a:stretch>
        </p:blipFill>
        <p:spPr>
          <a:xfrm>
            <a:off x="1300025" y="1097537"/>
            <a:ext cx="10002585" cy="5534039"/>
          </a:xfrm>
          <a:prstGeom prst="rect">
            <a:avLst/>
          </a:prstGeom>
          <a:noFill/>
          <a:ln>
            <a:noFill/>
          </a:ln>
        </p:spPr>
      </p:pic>
      <p:sp>
        <p:nvSpPr>
          <p:cNvPr id="292" name="Google Shape;292;g31654260198_0_72"/>
          <p:cNvSpPr/>
          <p:nvPr/>
        </p:nvSpPr>
        <p:spPr>
          <a:xfrm>
            <a:off x="4889284"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전처리 과정</a:t>
            </a:r>
            <a:endParaRPr sz="1200">
              <a:solidFill>
                <a:srgbClr val="595959"/>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1654260198_0_80"/>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8" name="Google Shape;298;g31654260198_0_80"/>
          <p:cNvSpPr txBox="1"/>
          <p:nvPr/>
        </p:nvSpPr>
        <p:spPr>
          <a:xfrm>
            <a:off x="4105427"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pic>
        <p:nvPicPr>
          <p:cNvPr id="299" name="Google Shape;299;g31654260198_0_80"/>
          <p:cNvPicPr preferRelativeResize="0"/>
          <p:nvPr/>
        </p:nvPicPr>
        <p:blipFill>
          <a:blip r:embed="rId3">
            <a:alphaModFix/>
          </a:blip>
          <a:stretch>
            <a:fillRect/>
          </a:stretch>
        </p:blipFill>
        <p:spPr>
          <a:xfrm>
            <a:off x="1020850" y="1171562"/>
            <a:ext cx="7874423" cy="5534038"/>
          </a:xfrm>
          <a:prstGeom prst="rect">
            <a:avLst/>
          </a:prstGeom>
          <a:noFill/>
          <a:ln>
            <a:noFill/>
          </a:ln>
        </p:spPr>
      </p:pic>
      <p:sp>
        <p:nvSpPr>
          <p:cNvPr id="300" name="Google Shape;300;g31654260198_0_80"/>
          <p:cNvSpPr/>
          <p:nvPr/>
        </p:nvSpPr>
        <p:spPr>
          <a:xfrm>
            <a:off x="4889284"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plot</a:t>
            </a:r>
            <a:endParaRPr sz="1200">
              <a:solidFill>
                <a:srgbClr val="595959"/>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1654260198_0_92"/>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6" name="Google Shape;306;g31654260198_0_92"/>
          <p:cNvSpPr txBox="1"/>
          <p:nvPr/>
        </p:nvSpPr>
        <p:spPr>
          <a:xfrm>
            <a:off x="4105427"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pic>
        <p:nvPicPr>
          <p:cNvPr id="307" name="Google Shape;307;g31654260198_0_92"/>
          <p:cNvPicPr preferRelativeResize="0"/>
          <p:nvPr/>
        </p:nvPicPr>
        <p:blipFill>
          <a:blip r:embed="rId3">
            <a:alphaModFix/>
          </a:blip>
          <a:stretch>
            <a:fillRect/>
          </a:stretch>
        </p:blipFill>
        <p:spPr>
          <a:xfrm>
            <a:off x="2683050" y="1124862"/>
            <a:ext cx="4767633" cy="5534038"/>
          </a:xfrm>
          <a:prstGeom prst="rect">
            <a:avLst/>
          </a:prstGeom>
          <a:noFill/>
          <a:ln>
            <a:noFill/>
          </a:ln>
        </p:spPr>
      </p:pic>
      <p:sp>
        <p:nvSpPr>
          <p:cNvPr id="308" name="Google Shape;308;g31654260198_0_92"/>
          <p:cNvSpPr/>
          <p:nvPr/>
        </p:nvSpPr>
        <p:spPr>
          <a:xfrm>
            <a:off x="4889284"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plot</a:t>
            </a:r>
            <a:endParaRPr sz="1200">
              <a:solidFill>
                <a:srgbClr val="595959"/>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165557cee4_0_0"/>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14" name="Google Shape;314;g3165557cee4_0_0"/>
          <p:cNvGrpSpPr/>
          <p:nvPr/>
        </p:nvGrpSpPr>
        <p:grpSpPr>
          <a:xfrm>
            <a:off x="4105427" y="188165"/>
            <a:ext cx="3981257" cy="831000"/>
            <a:chOff x="3819245" y="188165"/>
            <a:chExt cx="3981257" cy="831000"/>
          </a:xfrm>
        </p:grpSpPr>
        <p:sp>
          <p:nvSpPr>
            <p:cNvPr id="315" name="Google Shape;315;g3165557cee4_0_0"/>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데이터 읽어오기</a:t>
              </a:r>
              <a:endParaRPr sz="1200">
                <a:solidFill>
                  <a:srgbClr val="595959"/>
                </a:solidFill>
                <a:latin typeface="Arial"/>
                <a:ea typeface="Arial"/>
                <a:cs typeface="Arial"/>
                <a:sym typeface="Arial"/>
              </a:endParaRPr>
            </a:p>
          </p:txBody>
        </p:sp>
        <p:sp>
          <p:nvSpPr>
            <p:cNvPr id="316" name="Google Shape;316;g3165557cee4_0_0"/>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317" name="Google Shape;317;g3165557cee4_0_0"/>
          <p:cNvPicPr preferRelativeResize="0"/>
          <p:nvPr/>
        </p:nvPicPr>
        <p:blipFill>
          <a:blip r:embed="rId3">
            <a:alphaModFix/>
          </a:blip>
          <a:stretch>
            <a:fillRect/>
          </a:stretch>
        </p:blipFill>
        <p:spPr>
          <a:xfrm>
            <a:off x="2281075" y="1116037"/>
            <a:ext cx="4867286" cy="55340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165557cee4_0_8"/>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23" name="Google Shape;323;g3165557cee4_0_8"/>
          <p:cNvGrpSpPr/>
          <p:nvPr/>
        </p:nvGrpSpPr>
        <p:grpSpPr>
          <a:xfrm>
            <a:off x="4105427" y="188165"/>
            <a:ext cx="3981257" cy="831000"/>
            <a:chOff x="3819245" y="188165"/>
            <a:chExt cx="3981257" cy="831000"/>
          </a:xfrm>
        </p:grpSpPr>
        <p:sp>
          <p:nvSpPr>
            <p:cNvPr id="324" name="Google Shape;324;g3165557cee4_0_8"/>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데이터 읽어오기</a:t>
              </a:r>
              <a:endParaRPr sz="1200">
                <a:solidFill>
                  <a:srgbClr val="595959"/>
                </a:solidFill>
                <a:latin typeface="Arial"/>
                <a:ea typeface="Arial"/>
                <a:cs typeface="Arial"/>
                <a:sym typeface="Arial"/>
              </a:endParaRPr>
            </a:p>
          </p:txBody>
        </p:sp>
        <p:sp>
          <p:nvSpPr>
            <p:cNvPr id="325" name="Google Shape;325;g3165557cee4_0_8"/>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id="326" name="Google Shape;326;g3165557cee4_0_8"/>
          <p:cNvPicPr preferRelativeResize="0"/>
          <p:nvPr/>
        </p:nvPicPr>
        <p:blipFill>
          <a:blip r:embed="rId3">
            <a:alphaModFix/>
          </a:blip>
          <a:stretch>
            <a:fillRect/>
          </a:stretch>
        </p:blipFill>
        <p:spPr>
          <a:xfrm>
            <a:off x="2993700" y="1125287"/>
            <a:ext cx="3901224" cy="55340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3165557cee4_0_16"/>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32" name="Google Shape;332;g3165557cee4_0_16"/>
          <p:cNvPicPr preferRelativeResize="0"/>
          <p:nvPr/>
        </p:nvPicPr>
        <p:blipFill>
          <a:blip r:embed="rId3">
            <a:alphaModFix/>
          </a:blip>
          <a:stretch>
            <a:fillRect/>
          </a:stretch>
        </p:blipFill>
        <p:spPr>
          <a:xfrm>
            <a:off x="2992950" y="1116037"/>
            <a:ext cx="4831304" cy="5534039"/>
          </a:xfrm>
          <a:prstGeom prst="rect">
            <a:avLst/>
          </a:prstGeom>
          <a:noFill/>
          <a:ln>
            <a:noFill/>
          </a:ln>
        </p:spPr>
      </p:pic>
      <p:sp>
        <p:nvSpPr>
          <p:cNvPr id="333" name="Google Shape;333;g3165557cee4_0_16"/>
          <p:cNvSpPr/>
          <p:nvPr/>
        </p:nvSpPr>
        <p:spPr>
          <a:xfrm>
            <a:off x="4889284"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plot</a:t>
            </a:r>
            <a:endParaRPr sz="1200">
              <a:solidFill>
                <a:srgbClr val="595959"/>
              </a:solidFill>
              <a:latin typeface="Arial"/>
              <a:ea typeface="Arial"/>
              <a:cs typeface="Arial"/>
              <a:sym typeface="Arial"/>
            </a:endParaRPr>
          </a:p>
        </p:txBody>
      </p:sp>
      <p:sp>
        <p:nvSpPr>
          <p:cNvPr id="334" name="Google Shape;334;g3165557cee4_0_16"/>
          <p:cNvSpPr txBox="1"/>
          <p:nvPr/>
        </p:nvSpPr>
        <p:spPr>
          <a:xfrm>
            <a:off x="4105427" y="188165"/>
            <a:ext cx="891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04</a:t>
            </a:r>
            <a:endParaRPr b="1" sz="4800">
              <a:solidFill>
                <a:srgbClr val="75707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1"/>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0" name="Google Shape;340;p11"/>
          <p:cNvGrpSpPr/>
          <p:nvPr/>
        </p:nvGrpSpPr>
        <p:grpSpPr>
          <a:xfrm>
            <a:off x="4105427" y="188165"/>
            <a:ext cx="3981257" cy="819600"/>
            <a:chOff x="3819245" y="188165"/>
            <a:chExt cx="3981257" cy="819600"/>
          </a:xfrm>
        </p:grpSpPr>
        <p:sp>
          <p:nvSpPr>
            <p:cNvPr id="341" name="Google Shape;341;p11"/>
            <p:cNvSpPr/>
            <p:nvPr/>
          </p:nvSpPr>
          <p:spPr>
            <a:xfrm>
              <a:off x="4603102" y="271010"/>
              <a:ext cx="3197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plot</a:t>
              </a:r>
              <a:endParaRPr sz="1200">
                <a:solidFill>
                  <a:srgbClr val="595959"/>
                </a:solidFill>
                <a:latin typeface="Arial"/>
                <a:ea typeface="Arial"/>
                <a:cs typeface="Arial"/>
                <a:sym typeface="Arial"/>
              </a:endParaRPr>
            </a:p>
          </p:txBody>
        </p:sp>
        <p:sp>
          <p:nvSpPr>
            <p:cNvPr id="342" name="Google Shape;342;p11"/>
            <p:cNvSpPr txBox="1"/>
            <p:nvPr/>
          </p:nvSpPr>
          <p:spPr>
            <a:xfrm>
              <a:off x="3819245" y="188165"/>
              <a:ext cx="891300" cy="81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04</a:t>
              </a:r>
              <a:endParaRPr b="1" sz="4800">
                <a:solidFill>
                  <a:srgbClr val="757070"/>
                </a:solidFill>
                <a:latin typeface="Arial"/>
                <a:ea typeface="Arial"/>
                <a:cs typeface="Arial"/>
                <a:sym typeface="Arial"/>
              </a:endParaRPr>
            </a:p>
          </p:txBody>
        </p:sp>
      </p:grpSp>
      <p:sp>
        <p:nvSpPr>
          <p:cNvPr id="343" name="Google Shape;343;p11"/>
          <p:cNvSpPr txBox="1"/>
          <p:nvPr/>
        </p:nvSpPr>
        <p:spPr>
          <a:xfrm>
            <a:off x="2614700" y="1217975"/>
            <a:ext cx="5331000" cy="51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ko-KR" sz="1200">
                <a:solidFill>
                  <a:schemeClr val="dk1"/>
                </a:solidFill>
              </a:rPr>
              <a:t>상관계수 분석 결과 해석:</a:t>
            </a:r>
            <a:endParaRPr b="1" sz="1200">
              <a:solidFill>
                <a:schemeClr val="dk1"/>
              </a:solidFill>
            </a:endParaRPr>
          </a:p>
          <a:p>
            <a:pPr indent="-304800" lvl="0" marL="457200" rtl="0" algn="l">
              <a:lnSpc>
                <a:spcPct val="115000"/>
              </a:lnSpc>
              <a:spcBef>
                <a:spcPts val="600"/>
              </a:spcBef>
              <a:spcAft>
                <a:spcPts val="0"/>
              </a:spcAft>
              <a:buClr>
                <a:schemeClr val="dk1"/>
              </a:buClr>
              <a:buSzPts val="1200"/>
              <a:buChar char="●"/>
            </a:pPr>
            <a:r>
              <a:rPr b="1" lang="ko-KR" sz="1100">
                <a:solidFill>
                  <a:schemeClr val="dk1"/>
                </a:solidFill>
                <a:latin typeface="Roboto Mono"/>
                <a:ea typeface="Roboto Mono"/>
                <a:cs typeface="Roboto Mono"/>
                <a:sym typeface="Roboto Mono"/>
              </a:rPr>
              <a:t>mean</a:t>
            </a:r>
            <a:r>
              <a:rPr b="1" lang="ko-KR" sz="1200">
                <a:solidFill>
                  <a:schemeClr val="dk1"/>
                </a:solidFill>
              </a:rPr>
              <a:t> (화재 발생 건수)과 </a:t>
            </a:r>
            <a:r>
              <a:rPr b="1" lang="ko-KR" sz="1100">
                <a:solidFill>
                  <a:schemeClr val="dk1"/>
                </a:solidFill>
                <a:latin typeface="Roboto Mono"/>
                <a:ea typeface="Roboto Mono"/>
                <a:cs typeface="Roboto Mono"/>
                <a:sym typeface="Roboto Mono"/>
              </a:rPr>
              <a:t>mean_area</a:t>
            </a:r>
            <a:r>
              <a:rPr b="1" lang="ko-KR" sz="1200">
                <a:solidFill>
                  <a:schemeClr val="dk1"/>
                </a:solidFill>
              </a:rPr>
              <a:t> (화재 발생 면적)</a:t>
            </a:r>
            <a:r>
              <a:rPr lang="ko-KR" sz="1200">
                <a:solidFill>
                  <a:schemeClr val="dk1"/>
                </a:solidFill>
              </a:rPr>
              <a:t>: 상관계수가 0.99로 매우 높은 양의 상관관계를 보입니다. 이는 화재 발생 건수가 증가할수록 화재 발생 면적도 증가하는 경향이 매우 강하다는 것을 의미합니다. 직관적으로도 화재 건수가 많아질수록 전체 피해 면적도 늘어나는 것은 당연하다고 볼 수 있습니다.</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ko-KR" sz="1100">
                <a:solidFill>
                  <a:schemeClr val="dk1"/>
                </a:solidFill>
                <a:latin typeface="Roboto Mono"/>
                <a:ea typeface="Roboto Mono"/>
                <a:cs typeface="Roboto Mono"/>
                <a:sym typeface="Roboto Mono"/>
              </a:rPr>
              <a:t>mean</a:t>
            </a:r>
            <a:r>
              <a:rPr b="1" lang="ko-KR" sz="1200">
                <a:solidFill>
                  <a:schemeClr val="dk1"/>
                </a:solidFill>
              </a:rPr>
              <a:t> (화재 발생 건수)과 </a:t>
            </a:r>
            <a:r>
              <a:rPr b="1" lang="ko-KR" sz="1100">
                <a:solidFill>
                  <a:schemeClr val="dk1"/>
                </a:solidFill>
                <a:latin typeface="Roboto Mono"/>
                <a:ea typeface="Roboto Mono"/>
                <a:cs typeface="Roboto Mono"/>
                <a:sym typeface="Roboto Mono"/>
              </a:rPr>
              <a:t>co2Mean</a:t>
            </a:r>
            <a:r>
              <a:rPr b="1" lang="ko-KR" sz="1200">
                <a:solidFill>
                  <a:schemeClr val="dk1"/>
                </a:solidFill>
              </a:rPr>
              <a:t> (이산화탄소 평균 농도)</a:t>
            </a:r>
            <a:r>
              <a:rPr lang="ko-KR" sz="1200">
                <a:solidFill>
                  <a:schemeClr val="dk1"/>
                </a:solidFill>
              </a:rPr>
              <a:t>: 상관계수가 0.19로 약한 양의 상관관계를 보입니다. 화재 발생 건수가 증가할수록 이산화탄소 평균 농도도 증가하는 경향이 있지만, 그 관계는 강하지 않습니다. 이는 화재 발생 건수 외에도 다른 요인들이 이산화탄소 농도에 영향을 미칠 수 있음을 의미합니다.</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ko-KR" sz="1100">
                <a:solidFill>
                  <a:schemeClr val="dk1"/>
                </a:solidFill>
                <a:latin typeface="Roboto Mono"/>
                <a:ea typeface="Roboto Mono"/>
                <a:cs typeface="Roboto Mono"/>
                <a:sym typeface="Roboto Mono"/>
              </a:rPr>
              <a:t>mean_area</a:t>
            </a:r>
            <a:r>
              <a:rPr b="1" lang="ko-KR" sz="1200">
                <a:solidFill>
                  <a:schemeClr val="dk1"/>
                </a:solidFill>
              </a:rPr>
              <a:t> (화재 발생 면적)과 </a:t>
            </a:r>
            <a:r>
              <a:rPr b="1" lang="ko-KR" sz="1100">
                <a:solidFill>
                  <a:schemeClr val="dk1"/>
                </a:solidFill>
                <a:latin typeface="Roboto Mono"/>
                <a:ea typeface="Roboto Mono"/>
                <a:cs typeface="Roboto Mono"/>
                <a:sym typeface="Roboto Mono"/>
              </a:rPr>
              <a:t>co2Mean</a:t>
            </a:r>
            <a:r>
              <a:rPr b="1" lang="ko-KR" sz="1200">
                <a:solidFill>
                  <a:schemeClr val="dk1"/>
                </a:solidFill>
              </a:rPr>
              <a:t> (이산화탄소 평균 농도)</a:t>
            </a:r>
            <a:r>
              <a:rPr lang="ko-KR" sz="1200">
                <a:solidFill>
                  <a:schemeClr val="dk1"/>
                </a:solidFill>
              </a:rPr>
              <a:t>: 상관계수가 0.22로 약한 양의 상관관계를 보입니다. 화재 발생 면적이 증가할수록 이산화탄소 평균 농도도 증가하는 경향이 있지만, 그 관계는 강하지 않습니다. 이는 화재 발생 면적 외에도 다른 요인들이 이산화탄소 농도에 영향을 미칠 수 있음을 의미합니다.</a:t>
            </a:r>
            <a:endParaRPr sz="1200">
              <a:solidFill>
                <a:schemeClr val="dk1"/>
              </a:solidFill>
            </a:endParaRPr>
          </a:p>
          <a:p>
            <a:pPr indent="0" lvl="0" marL="0" rtl="0" algn="l">
              <a:lnSpc>
                <a:spcPct val="115000"/>
              </a:lnSpc>
              <a:spcBef>
                <a:spcPts val="600"/>
              </a:spcBef>
              <a:spcAft>
                <a:spcPts val="0"/>
              </a:spcAft>
              <a:buNone/>
            </a:pPr>
            <a:r>
              <a:rPr b="1" lang="ko-KR" sz="1200">
                <a:solidFill>
                  <a:schemeClr val="dk1"/>
                </a:solidFill>
              </a:rPr>
              <a:t>전반적인 분석:</a:t>
            </a:r>
            <a:endParaRPr b="1" sz="1200">
              <a:solidFill>
                <a:schemeClr val="dk1"/>
              </a:solidFill>
            </a:endParaRPr>
          </a:p>
          <a:p>
            <a:pPr indent="0" lvl="0" marL="0" rtl="0" algn="l">
              <a:lnSpc>
                <a:spcPct val="115000"/>
              </a:lnSpc>
              <a:spcBef>
                <a:spcPts val="600"/>
              </a:spcBef>
              <a:spcAft>
                <a:spcPts val="0"/>
              </a:spcAft>
              <a:buNone/>
            </a:pPr>
            <a:r>
              <a:rPr lang="ko-KR" sz="1200">
                <a:solidFill>
                  <a:schemeClr val="dk1"/>
                </a:solidFill>
              </a:rPr>
              <a:t>화재 발생 건수와 화재 발생 면적은 매우 강한 양의 상관관계를 보이는 반면, 화재 발생 건수/면적과 이산화탄소 평균 농도는 약한 양의 상관관계를 보입니다. </a:t>
            </a:r>
            <a:endParaRPr sz="1200">
              <a:solidFill>
                <a:schemeClr val="dk1"/>
              </a:solidFill>
            </a:endParaRPr>
          </a:p>
          <a:p>
            <a:pPr indent="0" lvl="0" marL="0" rtl="0" algn="l">
              <a:lnSpc>
                <a:spcPct val="115000"/>
              </a:lnSpc>
              <a:spcBef>
                <a:spcPts val="600"/>
              </a:spcBef>
              <a:spcAft>
                <a:spcPts val="500"/>
              </a:spcAft>
              <a:buNone/>
            </a:pPr>
            <a:r>
              <a:rPr lang="ko-KR" sz="1200">
                <a:solidFill>
                  <a:schemeClr val="dk1"/>
                </a:solidFill>
              </a:rPr>
              <a:t>이는 화재가 이산화탄소 농도 증가에 영향을 미치는 요인 중 하나일 수는 있지만, 다른 요인들 (예: 산업 활동, 교통량, 에너지 소비 등)이 더 큰 영향을 미칠 수 있음을 시사합니다.</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19203a4ece_0_91"/>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9" name="Google Shape;349;g319203a4ece_0_91"/>
          <p:cNvGrpSpPr/>
          <p:nvPr/>
        </p:nvGrpSpPr>
        <p:grpSpPr>
          <a:xfrm>
            <a:off x="4105427" y="188165"/>
            <a:ext cx="3981257" cy="831000"/>
            <a:chOff x="3819245" y="188165"/>
            <a:chExt cx="3981257" cy="831000"/>
          </a:xfrm>
        </p:grpSpPr>
        <p:sp>
          <p:nvSpPr>
            <p:cNvPr id="350" name="Google Shape;350;g319203a4ece_0_91"/>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plot</a:t>
              </a:r>
              <a:endParaRPr sz="1200">
                <a:solidFill>
                  <a:srgbClr val="595959"/>
                </a:solidFill>
                <a:latin typeface="Arial"/>
                <a:ea typeface="Arial"/>
                <a:cs typeface="Arial"/>
                <a:sym typeface="Arial"/>
              </a:endParaRPr>
            </a:p>
          </p:txBody>
        </p:sp>
        <p:sp>
          <p:nvSpPr>
            <p:cNvPr id="351" name="Google Shape;351;g319203a4ece_0_91"/>
            <p:cNvSpPr txBox="1"/>
            <p:nvPr/>
          </p:nvSpPr>
          <p:spPr>
            <a:xfrm>
              <a:off x="3819245" y="188165"/>
              <a:ext cx="891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04</a:t>
              </a:r>
              <a:endParaRPr b="1" sz="4800">
                <a:solidFill>
                  <a:srgbClr val="757070"/>
                </a:solidFill>
                <a:latin typeface="Arial"/>
                <a:ea typeface="Arial"/>
                <a:cs typeface="Arial"/>
                <a:sym typeface="Arial"/>
              </a:endParaRPr>
            </a:p>
          </p:txBody>
        </p:sp>
      </p:grpSp>
      <p:sp>
        <p:nvSpPr>
          <p:cNvPr id="352" name="Google Shape;352;g319203a4ece_0_91"/>
          <p:cNvSpPr txBox="1"/>
          <p:nvPr/>
        </p:nvSpPr>
        <p:spPr>
          <a:xfrm>
            <a:off x="690250" y="1872100"/>
            <a:ext cx="112647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b="1" lang="ko-KR" sz="2200">
                <a:solidFill>
                  <a:schemeClr val="dk1"/>
                </a:solidFill>
              </a:rPr>
              <a:t>데이터 분석 결과</a:t>
            </a:r>
            <a:endParaRPr b="1" sz="2200">
              <a:solidFill>
                <a:schemeClr val="dk1"/>
              </a:solidFill>
            </a:endParaRPr>
          </a:p>
          <a:p>
            <a:pPr indent="0" lvl="0" marL="0" rtl="0" algn="l">
              <a:lnSpc>
                <a:spcPct val="150000"/>
              </a:lnSpc>
              <a:spcBef>
                <a:spcPts val="600"/>
              </a:spcBef>
              <a:spcAft>
                <a:spcPts val="0"/>
              </a:spcAft>
              <a:buNone/>
            </a:pPr>
            <a:r>
              <a:rPr b="1" lang="ko-KR" sz="2200">
                <a:solidFill>
                  <a:schemeClr val="dk1"/>
                </a:solidFill>
              </a:rPr>
              <a:t>데이터 분석 결과 위 가설을 세웠던 것과는 반대로 이산화 탄소와 산불의 연간관계가 부족하다는 </a:t>
            </a:r>
            <a:endParaRPr b="1" sz="2200">
              <a:solidFill>
                <a:schemeClr val="dk1"/>
              </a:solidFill>
            </a:endParaRPr>
          </a:p>
          <a:p>
            <a:pPr indent="0" lvl="0" marL="0" rtl="0" algn="l">
              <a:lnSpc>
                <a:spcPct val="150000"/>
              </a:lnSpc>
              <a:spcBef>
                <a:spcPts val="600"/>
              </a:spcBef>
              <a:spcAft>
                <a:spcPts val="0"/>
              </a:spcAft>
              <a:buNone/>
            </a:pPr>
            <a:r>
              <a:rPr b="1" lang="ko-KR" sz="2200">
                <a:solidFill>
                  <a:schemeClr val="dk1"/>
                </a:solidFill>
              </a:rPr>
              <a:t>결과가 나왔습니다.</a:t>
            </a:r>
            <a:endParaRPr b="1" sz="2200">
              <a:solidFill>
                <a:schemeClr val="dk1"/>
              </a:solidFill>
            </a:endParaRPr>
          </a:p>
          <a:p>
            <a:pPr indent="0" lvl="0" marL="0" rtl="0" algn="l">
              <a:lnSpc>
                <a:spcPct val="150000"/>
              </a:lnSpc>
              <a:spcBef>
                <a:spcPts val="600"/>
              </a:spcBef>
              <a:spcAft>
                <a:spcPts val="500"/>
              </a:spcAft>
              <a:buNone/>
            </a:pPr>
            <a:r>
              <a:rPr b="1" lang="ko-KR" sz="2200">
                <a:solidFill>
                  <a:schemeClr val="dk1"/>
                </a:solidFill>
              </a:rPr>
              <a:t>그 이유는 다음 페이지에 설명하겠습니다.</a:t>
            </a:r>
            <a:endParaRPr b="1" sz="2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19203a4ece_0_104"/>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58" name="Google Shape;358;g319203a4ece_0_104"/>
          <p:cNvGrpSpPr/>
          <p:nvPr/>
        </p:nvGrpSpPr>
        <p:grpSpPr>
          <a:xfrm>
            <a:off x="4105427" y="188165"/>
            <a:ext cx="3981257" cy="831000"/>
            <a:chOff x="3819245" y="188165"/>
            <a:chExt cx="3981257" cy="831000"/>
          </a:xfrm>
        </p:grpSpPr>
        <p:sp>
          <p:nvSpPr>
            <p:cNvPr id="359" name="Google Shape;359;g319203a4ece_0_104"/>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plot</a:t>
              </a:r>
              <a:endParaRPr sz="1200">
                <a:solidFill>
                  <a:srgbClr val="595959"/>
                </a:solidFill>
                <a:latin typeface="Arial"/>
                <a:ea typeface="Arial"/>
                <a:cs typeface="Arial"/>
                <a:sym typeface="Arial"/>
              </a:endParaRPr>
            </a:p>
          </p:txBody>
        </p:sp>
        <p:sp>
          <p:nvSpPr>
            <p:cNvPr id="360" name="Google Shape;360;g319203a4ece_0_104"/>
            <p:cNvSpPr txBox="1"/>
            <p:nvPr/>
          </p:nvSpPr>
          <p:spPr>
            <a:xfrm>
              <a:off x="3819245" y="188165"/>
              <a:ext cx="891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04</a:t>
              </a:r>
              <a:endParaRPr b="1" sz="4800">
                <a:solidFill>
                  <a:srgbClr val="757070"/>
                </a:solidFill>
                <a:latin typeface="Arial"/>
                <a:ea typeface="Arial"/>
                <a:cs typeface="Arial"/>
                <a:sym typeface="Arial"/>
              </a:endParaRPr>
            </a:p>
          </p:txBody>
        </p:sp>
      </p:grpSp>
      <p:sp>
        <p:nvSpPr>
          <p:cNvPr id="361" name="Google Shape;361;g319203a4ece_0_104"/>
          <p:cNvSpPr txBox="1"/>
          <p:nvPr/>
        </p:nvSpPr>
        <p:spPr>
          <a:xfrm>
            <a:off x="557400" y="1739225"/>
            <a:ext cx="112647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500"/>
              </a:spcAft>
              <a:buNone/>
            </a:pPr>
            <a:r>
              <a:t/>
            </a:r>
            <a:endParaRPr b="1" sz="2200">
              <a:solidFill>
                <a:schemeClr val="dk1"/>
              </a:solidFill>
            </a:endParaRPr>
          </a:p>
        </p:txBody>
      </p:sp>
      <p:pic>
        <p:nvPicPr>
          <p:cNvPr id="362" name="Google Shape;362;g319203a4ece_0_104"/>
          <p:cNvPicPr preferRelativeResize="0"/>
          <p:nvPr/>
        </p:nvPicPr>
        <p:blipFill>
          <a:blip r:embed="rId3">
            <a:alphaModFix/>
          </a:blip>
          <a:stretch>
            <a:fillRect/>
          </a:stretch>
        </p:blipFill>
        <p:spPr>
          <a:xfrm>
            <a:off x="213700" y="1253100"/>
            <a:ext cx="5254275" cy="5340049"/>
          </a:xfrm>
          <a:prstGeom prst="rect">
            <a:avLst/>
          </a:prstGeom>
          <a:noFill/>
          <a:ln>
            <a:noFill/>
          </a:ln>
        </p:spPr>
      </p:pic>
      <p:pic>
        <p:nvPicPr>
          <p:cNvPr id="363" name="Google Shape;363;g319203a4ece_0_104"/>
          <p:cNvPicPr preferRelativeResize="0"/>
          <p:nvPr/>
        </p:nvPicPr>
        <p:blipFill>
          <a:blip r:embed="rId4">
            <a:alphaModFix/>
          </a:blip>
          <a:stretch>
            <a:fillRect/>
          </a:stretch>
        </p:blipFill>
        <p:spPr>
          <a:xfrm>
            <a:off x="5630625" y="1413200"/>
            <a:ext cx="2543603" cy="4290775"/>
          </a:xfrm>
          <a:prstGeom prst="rect">
            <a:avLst/>
          </a:prstGeom>
          <a:noFill/>
          <a:ln>
            <a:noFill/>
          </a:ln>
        </p:spPr>
      </p:pic>
      <p:sp>
        <p:nvSpPr>
          <p:cNvPr id="364" name="Google Shape;364;g319203a4ece_0_104"/>
          <p:cNvSpPr txBox="1"/>
          <p:nvPr/>
        </p:nvSpPr>
        <p:spPr>
          <a:xfrm>
            <a:off x="8431950" y="1921475"/>
            <a:ext cx="3689700" cy="2932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sz="2100">
                <a:solidFill>
                  <a:schemeClr val="dk1"/>
                </a:solidFill>
                <a:latin typeface="Malgun Gothic"/>
                <a:ea typeface="Malgun Gothic"/>
                <a:cs typeface="Malgun Gothic"/>
                <a:sym typeface="Malgun Gothic"/>
              </a:rPr>
              <a:t>점이 찍혀있는 곳에</a:t>
            </a:r>
            <a:endParaRPr sz="2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KR" sz="2100">
                <a:solidFill>
                  <a:schemeClr val="dk1"/>
                </a:solidFill>
                <a:latin typeface="Malgun Gothic"/>
                <a:ea typeface="Malgun Gothic"/>
                <a:cs typeface="Malgun Gothic"/>
                <a:sym typeface="Malgun Gothic"/>
              </a:rPr>
              <a:t>오른쪽 장비 비슷한 것이</a:t>
            </a:r>
            <a:endParaRPr sz="2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KR" sz="2100">
                <a:solidFill>
                  <a:schemeClr val="dk1"/>
                </a:solidFill>
                <a:latin typeface="Malgun Gothic"/>
                <a:ea typeface="Malgun Gothic"/>
                <a:cs typeface="Malgun Gothic"/>
                <a:sym typeface="Malgun Gothic"/>
              </a:rPr>
              <a:t>작동하며 공기질을 측정합니다.</a:t>
            </a:r>
            <a:endParaRPr sz="2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KR" sz="2100">
                <a:solidFill>
                  <a:schemeClr val="dk1"/>
                </a:solidFill>
                <a:latin typeface="Malgun Gothic"/>
                <a:ea typeface="Malgun Gothic"/>
                <a:cs typeface="Malgun Gothic"/>
                <a:sym typeface="Malgun Gothic"/>
              </a:rPr>
              <a:t>산불이 나게 되면 해당 장치가 고장나게 되며 </a:t>
            </a:r>
            <a:endParaRPr sz="2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KR" sz="2100">
                <a:solidFill>
                  <a:schemeClr val="dk1"/>
                </a:solidFill>
                <a:latin typeface="Malgun Gothic"/>
                <a:ea typeface="Malgun Gothic"/>
                <a:cs typeface="Malgun Gothic"/>
                <a:sym typeface="Malgun Gothic"/>
              </a:rPr>
              <a:t>데이터 수집이 어려워지게 됩니다.</a:t>
            </a:r>
            <a:endParaRPr sz="2100">
              <a:solidFill>
                <a:schemeClr val="dk1"/>
              </a:solidFill>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2"/>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0" name="Google Shape;370;p12"/>
          <p:cNvSpPr/>
          <p:nvPr/>
        </p:nvSpPr>
        <p:spPr>
          <a:xfrm>
            <a:off x="1177486" y="1832159"/>
            <a:ext cx="31972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595959"/>
                </a:solidFill>
                <a:latin typeface="Arial"/>
                <a:ea typeface="Arial"/>
                <a:cs typeface="Arial"/>
                <a:sym typeface="Arial"/>
              </a:rPr>
              <a:t>YoLo 모델이란?</a:t>
            </a:r>
            <a:endParaRPr sz="3600">
              <a:solidFill>
                <a:srgbClr val="595959"/>
              </a:solidFill>
              <a:latin typeface="Arial"/>
              <a:ea typeface="Arial"/>
              <a:cs typeface="Arial"/>
              <a:sym typeface="Arial"/>
            </a:endParaRPr>
          </a:p>
        </p:txBody>
      </p:sp>
      <p:sp>
        <p:nvSpPr>
          <p:cNvPr id="371" name="Google Shape;371;p12"/>
          <p:cNvSpPr/>
          <p:nvPr/>
        </p:nvSpPr>
        <p:spPr>
          <a:xfrm>
            <a:off x="5572123" y="2692310"/>
            <a:ext cx="58467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595959"/>
                </a:solidFill>
                <a:latin typeface="Arial"/>
                <a:ea typeface="Arial"/>
                <a:cs typeface="Arial"/>
                <a:sym typeface="Arial"/>
              </a:rPr>
              <a:t>You Only Look Once의 약자로, 다른 모델들에 비해 빠른 처리 속도를 보여 실시간에서 안정적으로 객체 탐지가 가능하다.</a:t>
            </a:r>
            <a:endParaRPr sz="1600">
              <a:solidFill>
                <a:srgbClr val="595959"/>
              </a:solidFill>
              <a:latin typeface="Arial"/>
              <a:ea typeface="Arial"/>
              <a:cs typeface="Arial"/>
              <a:sym typeface="Arial"/>
            </a:endParaRPr>
          </a:p>
        </p:txBody>
      </p:sp>
      <p:sp>
        <p:nvSpPr>
          <p:cNvPr id="372" name="Google Shape;372;p12"/>
          <p:cNvSpPr/>
          <p:nvPr/>
        </p:nvSpPr>
        <p:spPr>
          <a:xfrm>
            <a:off x="1286319" y="4201486"/>
            <a:ext cx="15554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595959"/>
                </a:solidFill>
                <a:latin typeface="Arial"/>
                <a:ea typeface="Arial"/>
                <a:cs typeface="Arial"/>
                <a:sym typeface="Arial"/>
              </a:rPr>
              <a:t>선택 이유</a:t>
            </a:r>
            <a:endParaRPr sz="2400">
              <a:solidFill>
                <a:srgbClr val="595959"/>
              </a:solidFill>
              <a:latin typeface="Arial"/>
              <a:ea typeface="Arial"/>
              <a:cs typeface="Arial"/>
              <a:sym typeface="Arial"/>
            </a:endParaRPr>
          </a:p>
        </p:txBody>
      </p:sp>
      <p:sp>
        <p:nvSpPr>
          <p:cNvPr id="373" name="Google Shape;373;p12"/>
          <p:cNvSpPr/>
          <p:nvPr/>
        </p:nvSpPr>
        <p:spPr>
          <a:xfrm>
            <a:off x="1286319" y="4663151"/>
            <a:ext cx="2106705" cy="45719"/>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4" name="Google Shape;374;p12"/>
          <p:cNvSpPr txBox="1"/>
          <p:nvPr/>
        </p:nvSpPr>
        <p:spPr>
          <a:xfrm>
            <a:off x="1177486" y="4940150"/>
            <a:ext cx="220028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Background Error가 적다</a:t>
            </a:r>
            <a:endParaRPr sz="1400">
              <a:solidFill>
                <a:srgbClr val="595959"/>
              </a:solidFill>
              <a:latin typeface="Malgun Gothic"/>
              <a:ea typeface="Malgun Gothic"/>
              <a:cs typeface="Malgun Gothic"/>
              <a:sym typeface="Malgun Gothic"/>
            </a:endParaRPr>
          </a:p>
        </p:txBody>
      </p:sp>
      <p:sp>
        <p:nvSpPr>
          <p:cNvPr id="375" name="Google Shape;375;p12"/>
          <p:cNvSpPr txBox="1"/>
          <p:nvPr/>
        </p:nvSpPr>
        <p:spPr>
          <a:xfrm>
            <a:off x="1177486" y="5431733"/>
            <a:ext cx="259410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실시간 객체 Detection이 좋다</a:t>
            </a:r>
            <a:endParaRPr sz="1400">
              <a:solidFill>
                <a:srgbClr val="595959"/>
              </a:solidFill>
              <a:latin typeface="Malgun Gothic"/>
              <a:ea typeface="Malgun Gothic"/>
              <a:cs typeface="Malgun Gothic"/>
              <a:sym typeface="Malgun Gothic"/>
            </a:endParaRPr>
          </a:p>
        </p:txBody>
      </p:sp>
      <p:sp>
        <p:nvSpPr>
          <p:cNvPr id="376" name="Google Shape;376;p12"/>
          <p:cNvSpPr txBox="1"/>
          <p:nvPr/>
        </p:nvSpPr>
        <p:spPr>
          <a:xfrm>
            <a:off x="1177486" y="5923317"/>
            <a:ext cx="340990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다른 분야에서도 좋은 서능을 내고 있다.</a:t>
            </a:r>
            <a:endParaRPr sz="1400">
              <a:solidFill>
                <a:srgbClr val="595959"/>
              </a:solidFill>
              <a:latin typeface="Malgun Gothic"/>
              <a:ea typeface="Malgun Gothic"/>
              <a:cs typeface="Malgun Gothic"/>
              <a:sym typeface="Malgun Gothic"/>
            </a:endParaRPr>
          </a:p>
        </p:txBody>
      </p:sp>
      <p:sp>
        <p:nvSpPr>
          <p:cNvPr id="377" name="Google Shape;377;p12"/>
          <p:cNvSpPr/>
          <p:nvPr/>
        </p:nvSpPr>
        <p:spPr>
          <a:xfrm>
            <a:off x="5445043" y="4201486"/>
            <a:ext cx="15554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595959"/>
                </a:solidFill>
                <a:latin typeface="Arial"/>
                <a:ea typeface="Arial"/>
                <a:cs typeface="Arial"/>
                <a:sym typeface="Arial"/>
              </a:rPr>
              <a:t>장점</a:t>
            </a:r>
            <a:endParaRPr sz="2400">
              <a:solidFill>
                <a:srgbClr val="595959"/>
              </a:solidFill>
              <a:latin typeface="Arial"/>
              <a:ea typeface="Arial"/>
              <a:cs typeface="Arial"/>
              <a:sym typeface="Arial"/>
            </a:endParaRPr>
          </a:p>
        </p:txBody>
      </p:sp>
      <p:sp>
        <p:nvSpPr>
          <p:cNvPr id="378" name="Google Shape;378;p12"/>
          <p:cNvSpPr/>
          <p:nvPr/>
        </p:nvSpPr>
        <p:spPr>
          <a:xfrm>
            <a:off x="5445043" y="4663151"/>
            <a:ext cx="2106705" cy="45719"/>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9" name="Google Shape;379;p12"/>
          <p:cNvSpPr txBox="1"/>
          <p:nvPr/>
        </p:nvSpPr>
        <p:spPr>
          <a:xfrm>
            <a:off x="5407731" y="4862794"/>
            <a:ext cx="29482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이중 신경망 구조에 비해 단순하며</a:t>
            </a:r>
            <a:endParaRPr sz="1400">
              <a:solidFill>
                <a:srgbClr val="595959"/>
              </a:solidFill>
              <a:latin typeface="Malgun Gothic"/>
              <a:ea typeface="Malgun Gothic"/>
              <a:cs typeface="Malgun Gothic"/>
              <a:sym typeface="Malgun Gothic"/>
            </a:endParaRPr>
          </a:p>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학습 속도가 빠르다</a:t>
            </a:r>
            <a:endParaRPr sz="1400">
              <a:solidFill>
                <a:srgbClr val="595959"/>
              </a:solidFill>
              <a:latin typeface="Malgun Gothic"/>
              <a:ea typeface="Malgun Gothic"/>
              <a:cs typeface="Malgun Gothic"/>
              <a:sym typeface="Malgun Gothic"/>
            </a:endParaRPr>
          </a:p>
        </p:txBody>
      </p:sp>
      <p:sp>
        <p:nvSpPr>
          <p:cNvPr id="380" name="Google Shape;380;p12"/>
          <p:cNvSpPr txBox="1"/>
          <p:nvPr/>
        </p:nvSpPr>
        <p:spPr>
          <a:xfrm>
            <a:off x="5407731" y="5431733"/>
            <a:ext cx="611802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Yolo 모델은 주변 정보까지 함께 학습하여 이미지 전체를 처리하기 때문에</a:t>
            </a:r>
            <a:endParaRPr sz="1400">
              <a:solidFill>
                <a:srgbClr val="595959"/>
              </a:solidFill>
              <a:latin typeface="Malgun Gothic"/>
              <a:ea typeface="Malgun Gothic"/>
              <a:cs typeface="Malgun Gothic"/>
              <a:sym typeface="Malgun Gothic"/>
            </a:endParaRPr>
          </a:p>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BackGround Error가 적다</a:t>
            </a:r>
            <a:endParaRPr sz="1400">
              <a:solidFill>
                <a:srgbClr val="595959"/>
              </a:solidFill>
              <a:latin typeface="Malgun Gothic"/>
              <a:ea typeface="Malgun Gothic"/>
              <a:cs typeface="Malgun Gothic"/>
              <a:sym typeface="Malgun Gothic"/>
            </a:endParaRPr>
          </a:p>
        </p:txBody>
      </p:sp>
      <p:sp>
        <p:nvSpPr>
          <p:cNvPr id="381" name="Google Shape;381;p12"/>
          <p:cNvSpPr txBox="1"/>
          <p:nvPr/>
        </p:nvSpPr>
        <p:spPr>
          <a:xfrm>
            <a:off x="5407731" y="6055174"/>
            <a:ext cx="535768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595959"/>
                </a:solidFill>
                <a:latin typeface="Malgun Gothic"/>
                <a:ea typeface="Malgun Gothic"/>
                <a:cs typeface="Malgun Gothic"/>
                <a:sym typeface="Malgun Gothic"/>
              </a:rPr>
              <a:t>다른 모델에 비하여 실시간에서도 꾸준한 Detection 성능이 좋다.</a:t>
            </a:r>
            <a:endParaRPr sz="1400">
              <a:solidFill>
                <a:srgbClr val="595959"/>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15" name="Google Shape;115;p3"/>
          <p:cNvGrpSpPr/>
          <p:nvPr/>
        </p:nvGrpSpPr>
        <p:grpSpPr>
          <a:xfrm>
            <a:off x="4105427" y="188165"/>
            <a:ext cx="3981147" cy="830997"/>
            <a:chOff x="3819245" y="188165"/>
            <a:chExt cx="3981147" cy="830997"/>
          </a:xfrm>
        </p:grpSpPr>
        <p:sp>
          <p:nvSpPr>
            <p:cNvPr id="116" name="Google Shape;116;p3"/>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800" u="none" cap="none" strike="noStrike">
                  <a:solidFill>
                    <a:srgbClr val="3F3F3F"/>
                  </a:solidFill>
                  <a:latin typeface="Arial"/>
                  <a:ea typeface="Arial"/>
                  <a:cs typeface="Arial"/>
                  <a:sym typeface="Arial"/>
                </a:rPr>
                <a:t>주제 선정</a:t>
              </a:r>
              <a:endParaRPr b="0" i="0" sz="18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rPr b="0" i="0" lang="ko-KR" sz="1200" u="none" cap="none" strike="noStrike">
                  <a:solidFill>
                    <a:srgbClr val="757070"/>
                  </a:solidFill>
                  <a:latin typeface="Arial"/>
                  <a:ea typeface="Arial"/>
                  <a:cs typeface="Arial"/>
                  <a:sym typeface="Arial"/>
                </a:rPr>
                <a:t>다룰 문제를 정의하는 단계</a:t>
              </a:r>
              <a:endParaRPr/>
            </a:p>
          </p:txBody>
        </p:sp>
        <p:sp>
          <p:nvSpPr>
            <p:cNvPr id="117" name="Google Shape;117;p3"/>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grpSp>
      <p:pic>
        <p:nvPicPr>
          <p:cNvPr id="118" name="Google Shape;118;p3"/>
          <p:cNvPicPr preferRelativeResize="0"/>
          <p:nvPr/>
        </p:nvPicPr>
        <p:blipFill>
          <a:blip r:embed="rId3">
            <a:alphaModFix/>
          </a:blip>
          <a:stretch>
            <a:fillRect/>
          </a:stretch>
        </p:blipFill>
        <p:spPr>
          <a:xfrm>
            <a:off x="5202275" y="1907425"/>
            <a:ext cx="6686300" cy="4020500"/>
          </a:xfrm>
          <a:prstGeom prst="rect">
            <a:avLst/>
          </a:prstGeom>
          <a:noFill/>
          <a:ln>
            <a:noFill/>
          </a:ln>
        </p:spPr>
      </p:pic>
      <p:pic>
        <p:nvPicPr>
          <p:cNvPr id="119" name="Google Shape;119;p3"/>
          <p:cNvPicPr preferRelativeResize="0"/>
          <p:nvPr/>
        </p:nvPicPr>
        <p:blipFill>
          <a:blip r:embed="rId4">
            <a:alphaModFix/>
          </a:blip>
          <a:stretch>
            <a:fillRect/>
          </a:stretch>
        </p:blipFill>
        <p:spPr>
          <a:xfrm>
            <a:off x="469250" y="1079587"/>
            <a:ext cx="4569574" cy="55340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13"/>
          <p:cNvPicPr preferRelativeResize="0"/>
          <p:nvPr/>
        </p:nvPicPr>
        <p:blipFill rotWithShape="1">
          <a:blip r:embed="rId3">
            <a:alphaModFix/>
          </a:blip>
          <a:srcRect b="0" l="0" r="0" t="0"/>
          <a:stretch/>
        </p:blipFill>
        <p:spPr>
          <a:xfrm>
            <a:off x="152400" y="2000236"/>
            <a:ext cx="5577920" cy="2857527"/>
          </a:xfrm>
          <a:prstGeom prst="rect">
            <a:avLst/>
          </a:prstGeom>
          <a:noFill/>
          <a:ln>
            <a:noFill/>
          </a:ln>
        </p:spPr>
      </p:pic>
      <p:pic>
        <p:nvPicPr>
          <p:cNvPr id="387" name="Google Shape;387;p13"/>
          <p:cNvPicPr preferRelativeResize="0"/>
          <p:nvPr/>
        </p:nvPicPr>
        <p:blipFill>
          <a:blip r:embed="rId4">
            <a:alphaModFix/>
          </a:blip>
          <a:stretch>
            <a:fillRect/>
          </a:stretch>
        </p:blipFill>
        <p:spPr>
          <a:xfrm>
            <a:off x="5852070" y="1974838"/>
            <a:ext cx="6156882" cy="29083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4"/>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93" name="Google Shape;393;p14"/>
          <p:cNvGrpSpPr/>
          <p:nvPr/>
        </p:nvGrpSpPr>
        <p:grpSpPr>
          <a:xfrm>
            <a:off x="4105427" y="188165"/>
            <a:ext cx="3981147" cy="830997"/>
            <a:chOff x="3819245" y="188165"/>
            <a:chExt cx="3981147" cy="830997"/>
          </a:xfrm>
        </p:grpSpPr>
        <p:sp>
          <p:nvSpPr>
            <p:cNvPr id="394" name="Google Shape;394;p14"/>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머신러닝</a:t>
              </a:r>
              <a:endParaRPr sz="1200">
                <a:solidFill>
                  <a:srgbClr val="595959"/>
                </a:solidFill>
                <a:latin typeface="Arial"/>
                <a:ea typeface="Arial"/>
                <a:cs typeface="Arial"/>
                <a:sym typeface="Arial"/>
              </a:endParaRPr>
            </a:p>
          </p:txBody>
        </p:sp>
        <p:sp>
          <p:nvSpPr>
            <p:cNvPr id="395" name="Google Shape;395;p14"/>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descr="스크린샷이(가) 표시된 사진  자동 생성된 설명" id="396" name="Google Shape;396;p14"/>
          <p:cNvPicPr preferRelativeResize="0"/>
          <p:nvPr/>
        </p:nvPicPr>
        <p:blipFill rotWithShape="1">
          <a:blip r:embed="rId3">
            <a:alphaModFix/>
          </a:blip>
          <a:srcRect b="0" l="0" r="0" t="0"/>
          <a:stretch/>
        </p:blipFill>
        <p:spPr>
          <a:xfrm>
            <a:off x="1003084" y="1750241"/>
            <a:ext cx="7772400" cy="1032271"/>
          </a:xfrm>
          <a:prstGeom prst="rect">
            <a:avLst/>
          </a:prstGeom>
          <a:noFill/>
          <a:ln>
            <a:noFill/>
          </a:ln>
        </p:spPr>
      </p:pic>
      <p:pic>
        <p:nvPicPr>
          <p:cNvPr descr="텍스트, 스크린샷, 폰트이(가) 표시된 사진  자동 생성된 설명" id="397" name="Google Shape;397;p14"/>
          <p:cNvPicPr preferRelativeResize="0"/>
          <p:nvPr/>
        </p:nvPicPr>
        <p:blipFill rotWithShape="1">
          <a:blip r:embed="rId4">
            <a:alphaModFix/>
          </a:blip>
          <a:srcRect b="0" l="0" r="0" t="0"/>
          <a:stretch/>
        </p:blipFill>
        <p:spPr>
          <a:xfrm>
            <a:off x="1003084" y="3124744"/>
            <a:ext cx="4744573" cy="1000195"/>
          </a:xfrm>
          <a:prstGeom prst="rect">
            <a:avLst/>
          </a:prstGeom>
          <a:noFill/>
          <a:ln>
            <a:noFill/>
          </a:ln>
        </p:spPr>
      </p:pic>
      <p:pic>
        <p:nvPicPr>
          <p:cNvPr descr="텍스트, 스크린샷, 폰트, 그래픽이(가) 표시된 사진  자동 생성된 설명" id="398" name="Google Shape;398;p14"/>
          <p:cNvPicPr preferRelativeResize="0"/>
          <p:nvPr/>
        </p:nvPicPr>
        <p:blipFill rotWithShape="1">
          <a:blip r:embed="rId5">
            <a:alphaModFix/>
          </a:blip>
          <a:srcRect b="0" l="0" r="0" t="0"/>
          <a:stretch/>
        </p:blipFill>
        <p:spPr>
          <a:xfrm>
            <a:off x="1003084" y="4554402"/>
            <a:ext cx="3771900" cy="1511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5"/>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04" name="Google Shape;404;p15"/>
          <p:cNvGrpSpPr/>
          <p:nvPr/>
        </p:nvGrpSpPr>
        <p:grpSpPr>
          <a:xfrm>
            <a:off x="4105427" y="188165"/>
            <a:ext cx="3981147" cy="830997"/>
            <a:chOff x="3819245" y="188165"/>
            <a:chExt cx="3981147" cy="830997"/>
          </a:xfrm>
        </p:grpSpPr>
        <p:sp>
          <p:nvSpPr>
            <p:cNvPr id="405" name="Google Shape;405;p15"/>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머신러닝</a:t>
              </a:r>
              <a:endParaRPr sz="1200">
                <a:solidFill>
                  <a:srgbClr val="595959"/>
                </a:solidFill>
                <a:latin typeface="Arial"/>
                <a:ea typeface="Arial"/>
                <a:cs typeface="Arial"/>
                <a:sym typeface="Arial"/>
              </a:endParaRPr>
            </a:p>
          </p:txBody>
        </p:sp>
        <p:sp>
          <p:nvSpPr>
            <p:cNvPr id="406" name="Google Shape;406;p15"/>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descr="텍스트, 스크린샷, 폰트, 그래픽이(가) 표시된 사진  자동 생성된 설명" id="407" name="Google Shape;407;p15"/>
          <p:cNvPicPr preferRelativeResize="0"/>
          <p:nvPr/>
        </p:nvPicPr>
        <p:blipFill rotWithShape="1">
          <a:blip r:embed="rId3">
            <a:alphaModFix/>
          </a:blip>
          <a:srcRect b="0" l="0" r="0" t="0"/>
          <a:stretch/>
        </p:blipFill>
        <p:spPr>
          <a:xfrm>
            <a:off x="1136167" y="2034358"/>
            <a:ext cx="3517900" cy="977900"/>
          </a:xfrm>
          <a:prstGeom prst="rect">
            <a:avLst/>
          </a:prstGeom>
          <a:noFill/>
          <a:ln>
            <a:noFill/>
          </a:ln>
        </p:spPr>
      </p:pic>
      <p:pic>
        <p:nvPicPr>
          <p:cNvPr descr="텍스트, 스크린샷, 폰트, 디자인이(가) 표시된 사진  자동 생성된 설명" id="408" name="Google Shape;408;p15"/>
          <p:cNvPicPr preferRelativeResize="0"/>
          <p:nvPr/>
        </p:nvPicPr>
        <p:blipFill rotWithShape="1">
          <a:blip r:embed="rId4">
            <a:alphaModFix/>
          </a:blip>
          <a:srcRect b="0" l="0" r="0" t="15800"/>
          <a:stretch/>
        </p:blipFill>
        <p:spPr>
          <a:xfrm>
            <a:off x="1136167" y="3012258"/>
            <a:ext cx="3517900" cy="20530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6"/>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4" name="Google Shape;414;p16"/>
          <p:cNvGrpSpPr/>
          <p:nvPr/>
        </p:nvGrpSpPr>
        <p:grpSpPr>
          <a:xfrm>
            <a:off x="4105427" y="188165"/>
            <a:ext cx="3981147" cy="830997"/>
            <a:chOff x="3819245" y="188165"/>
            <a:chExt cx="3981147" cy="830997"/>
          </a:xfrm>
        </p:grpSpPr>
        <p:sp>
          <p:nvSpPr>
            <p:cNvPr id="415" name="Google Shape;415;p16"/>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머신러닝</a:t>
              </a:r>
              <a:endParaRPr sz="1200">
                <a:solidFill>
                  <a:srgbClr val="595959"/>
                </a:solidFill>
                <a:latin typeface="Arial"/>
                <a:ea typeface="Arial"/>
                <a:cs typeface="Arial"/>
                <a:sym typeface="Arial"/>
              </a:endParaRPr>
            </a:p>
          </p:txBody>
        </p:sp>
        <p:sp>
          <p:nvSpPr>
            <p:cNvPr id="416" name="Google Shape;416;p16"/>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descr="텍스트, 스크린샷, 폰트이(가) 표시된 사진  자동 생성된 설명" id="417" name="Google Shape;417;p16"/>
          <p:cNvPicPr preferRelativeResize="0"/>
          <p:nvPr/>
        </p:nvPicPr>
        <p:blipFill rotWithShape="1">
          <a:blip r:embed="rId3">
            <a:alphaModFix/>
          </a:blip>
          <a:srcRect b="0" l="0" r="0" t="0"/>
          <a:stretch/>
        </p:blipFill>
        <p:spPr>
          <a:xfrm>
            <a:off x="787980" y="1405440"/>
            <a:ext cx="3431126" cy="2199710"/>
          </a:xfrm>
          <a:prstGeom prst="rect">
            <a:avLst/>
          </a:prstGeom>
          <a:noFill/>
          <a:ln>
            <a:noFill/>
          </a:ln>
        </p:spPr>
      </p:pic>
      <p:pic>
        <p:nvPicPr>
          <p:cNvPr descr="텍스트, 스크린샷, 폰트이(가) 표시된 사진  자동 생성된 설명" id="418" name="Google Shape;418;p16"/>
          <p:cNvPicPr preferRelativeResize="0"/>
          <p:nvPr/>
        </p:nvPicPr>
        <p:blipFill rotWithShape="1">
          <a:blip r:embed="rId4">
            <a:alphaModFix/>
          </a:blip>
          <a:srcRect b="0" l="0" r="0" t="0"/>
          <a:stretch/>
        </p:blipFill>
        <p:spPr>
          <a:xfrm>
            <a:off x="787980" y="4164886"/>
            <a:ext cx="7166771" cy="19008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7"/>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24" name="Google Shape;424;p17"/>
          <p:cNvGrpSpPr/>
          <p:nvPr/>
        </p:nvGrpSpPr>
        <p:grpSpPr>
          <a:xfrm>
            <a:off x="4105427" y="188165"/>
            <a:ext cx="3981147" cy="830997"/>
            <a:chOff x="3819245" y="188165"/>
            <a:chExt cx="3981147" cy="830997"/>
          </a:xfrm>
        </p:grpSpPr>
        <p:sp>
          <p:nvSpPr>
            <p:cNvPr id="425" name="Google Shape;425;p17"/>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코드 분석</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머신러닝</a:t>
              </a:r>
              <a:endParaRPr sz="1200">
                <a:solidFill>
                  <a:srgbClr val="595959"/>
                </a:solidFill>
                <a:latin typeface="Arial"/>
                <a:ea typeface="Arial"/>
                <a:cs typeface="Arial"/>
                <a:sym typeface="Arial"/>
              </a:endParaRPr>
            </a:p>
          </p:txBody>
        </p:sp>
        <p:sp>
          <p:nvSpPr>
            <p:cNvPr id="426" name="Google Shape;426;p17"/>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03</a:t>
              </a:r>
              <a:endParaRPr b="1" sz="4800">
                <a:solidFill>
                  <a:srgbClr val="757070"/>
                </a:solidFill>
                <a:latin typeface="Arial"/>
                <a:ea typeface="Arial"/>
                <a:cs typeface="Arial"/>
                <a:sym typeface="Arial"/>
              </a:endParaRPr>
            </a:p>
          </p:txBody>
        </p:sp>
      </p:grpSp>
      <p:pic>
        <p:nvPicPr>
          <p:cNvPr descr="스크린샷, 텍스트, 폰트이(가) 표시된 사진  자동 생성된 설명" id="427" name="Google Shape;427;p17"/>
          <p:cNvPicPr preferRelativeResize="0"/>
          <p:nvPr/>
        </p:nvPicPr>
        <p:blipFill rotWithShape="1">
          <a:blip r:embed="rId3">
            <a:alphaModFix/>
          </a:blip>
          <a:srcRect b="0" l="0" r="0" t="0"/>
          <a:stretch/>
        </p:blipFill>
        <p:spPr>
          <a:xfrm>
            <a:off x="1071694" y="4834618"/>
            <a:ext cx="8216226" cy="1022220"/>
          </a:xfrm>
          <a:prstGeom prst="rect">
            <a:avLst/>
          </a:prstGeom>
          <a:noFill/>
          <a:ln>
            <a:noFill/>
          </a:ln>
        </p:spPr>
      </p:pic>
      <p:pic>
        <p:nvPicPr>
          <p:cNvPr descr="스크린샷, 라인, 도표, 다채로움이(가) 표시된 사진  자동 생성된 설명" id="428" name="Google Shape;428;p17"/>
          <p:cNvPicPr preferRelativeResize="0"/>
          <p:nvPr/>
        </p:nvPicPr>
        <p:blipFill rotWithShape="1">
          <a:blip r:embed="rId4">
            <a:alphaModFix/>
          </a:blip>
          <a:srcRect b="0" l="0" r="0" t="0"/>
          <a:stretch/>
        </p:blipFill>
        <p:spPr>
          <a:xfrm>
            <a:off x="657808" y="1456832"/>
            <a:ext cx="3585729" cy="2791118"/>
          </a:xfrm>
          <a:prstGeom prst="rect">
            <a:avLst/>
          </a:prstGeom>
          <a:noFill/>
          <a:ln>
            <a:noFill/>
          </a:ln>
        </p:spPr>
      </p:pic>
      <p:pic>
        <p:nvPicPr>
          <p:cNvPr descr="텍스트, 스크린샷, 폰트, 번호이(가) 표시된 사진  자동 생성된 설명" id="429" name="Google Shape;429;p17"/>
          <p:cNvPicPr preferRelativeResize="0"/>
          <p:nvPr/>
        </p:nvPicPr>
        <p:blipFill rotWithShape="1">
          <a:blip r:embed="rId5">
            <a:alphaModFix/>
          </a:blip>
          <a:srcRect b="0" l="0" r="0" t="0"/>
          <a:stretch/>
        </p:blipFill>
        <p:spPr>
          <a:xfrm>
            <a:off x="4765921" y="2037412"/>
            <a:ext cx="4610281" cy="162995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8"/>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35" name="Google Shape;435;p18"/>
          <p:cNvGrpSpPr/>
          <p:nvPr/>
        </p:nvGrpSpPr>
        <p:grpSpPr>
          <a:xfrm>
            <a:off x="4105427" y="188165"/>
            <a:ext cx="3981147" cy="830997"/>
            <a:chOff x="3819245" y="188165"/>
            <a:chExt cx="3981147" cy="830997"/>
          </a:xfrm>
        </p:grpSpPr>
        <p:sp>
          <p:nvSpPr>
            <p:cNvPr id="436" name="Google Shape;436;p18"/>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595959"/>
                  </a:solidFill>
                  <a:latin typeface="Arial"/>
                  <a:ea typeface="Arial"/>
                  <a:cs typeface="Arial"/>
                  <a:sym typeface="Arial"/>
                </a:rPr>
                <a:t>데이터 분석 결과</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인공지능</a:t>
              </a:r>
              <a:endParaRPr sz="1200">
                <a:solidFill>
                  <a:srgbClr val="595959"/>
                </a:solidFill>
                <a:latin typeface="Arial"/>
                <a:ea typeface="Arial"/>
                <a:cs typeface="Arial"/>
                <a:sym typeface="Arial"/>
              </a:endParaRPr>
            </a:p>
          </p:txBody>
        </p:sp>
        <p:sp>
          <p:nvSpPr>
            <p:cNvPr id="437" name="Google Shape;437;p18"/>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04</a:t>
              </a:r>
              <a:endParaRPr b="1" sz="4800">
                <a:solidFill>
                  <a:srgbClr val="757070"/>
                </a:solidFill>
                <a:latin typeface="Arial"/>
                <a:ea typeface="Arial"/>
                <a:cs typeface="Arial"/>
                <a:sym typeface="Arial"/>
              </a:endParaRPr>
            </a:p>
          </p:txBody>
        </p:sp>
      </p:grpSp>
      <p:pic>
        <p:nvPicPr>
          <p:cNvPr id="438" name="Google Shape;438;p18"/>
          <p:cNvPicPr preferRelativeResize="0"/>
          <p:nvPr/>
        </p:nvPicPr>
        <p:blipFill rotWithShape="1">
          <a:blip r:embed="rId3">
            <a:alphaModFix/>
          </a:blip>
          <a:srcRect b="0" l="0" r="0" t="0"/>
          <a:stretch/>
        </p:blipFill>
        <p:spPr>
          <a:xfrm>
            <a:off x="2655200" y="1238248"/>
            <a:ext cx="6881601" cy="54031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9"/>
          <p:cNvSpPr/>
          <p:nvPr/>
        </p:nvSpPr>
        <p:spPr>
          <a:xfrm>
            <a:off x="0" y="-2"/>
            <a:ext cx="12213771" cy="685800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4" name="Google Shape;444;p19"/>
          <p:cNvSpPr txBox="1"/>
          <p:nvPr/>
        </p:nvSpPr>
        <p:spPr>
          <a:xfrm>
            <a:off x="5029763" y="2749367"/>
            <a:ext cx="213247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400">
                <a:solidFill>
                  <a:schemeClr val="lt1"/>
                </a:solidFill>
                <a:latin typeface="Arial"/>
                <a:ea typeface="Arial"/>
                <a:cs typeface="Arial"/>
                <a:sym typeface="Arial"/>
              </a:rPr>
              <a:t>Q &amp; A</a:t>
            </a:r>
            <a:endParaRPr sz="4400">
              <a:solidFill>
                <a:schemeClr val="lt1"/>
              </a:solidFill>
              <a:latin typeface="Arial"/>
              <a:ea typeface="Arial"/>
              <a:cs typeface="Arial"/>
              <a:sym typeface="Arial"/>
            </a:endParaRPr>
          </a:p>
        </p:txBody>
      </p:sp>
      <p:sp>
        <p:nvSpPr>
          <p:cNvPr id="445" name="Google Shape;445;p19"/>
          <p:cNvSpPr txBox="1"/>
          <p:nvPr/>
        </p:nvSpPr>
        <p:spPr>
          <a:xfrm>
            <a:off x="8637704" y="4995951"/>
            <a:ext cx="3450387"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1500">
                <a:solidFill>
                  <a:schemeClr val="lt1"/>
                </a:solidFill>
                <a:latin typeface="Arial"/>
                <a:ea typeface="Arial"/>
                <a:cs typeface="Arial"/>
                <a:sym typeface="Arial"/>
              </a:rPr>
              <a:t>Q&amp;A</a:t>
            </a:r>
            <a:endParaRPr b="1" sz="11500">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0"/>
          <p:cNvSpPr/>
          <p:nvPr/>
        </p:nvSpPr>
        <p:spPr>
          <a:xfrm>
            <a:off x="0" y="0"/>
            <a:ext cx="12213771" cy="29858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1" name="Google Shape;451;p20"/>
          <p:cNvSpPr/>
          <p:nvPr/>
        </p:nvSpPr>
        <p:spPr>
          <a:xfrm>
            <a:off x="0" y="6559420"/>
            <a:ext cx="12213771" cy="29858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2" name="Google Shape;452;p20"/>
          <p:cNvSpPr txBox="1"/>
          <p:nvPr/>
        </p:nvSpPr>
        <p:spPr>
          <a:xfrm>
            <a:off x="4704898" y="3005007"/>
            <a:ext cx="280397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400">
                <a:solidFill>
                  <a:srgbClr val="595959"/>
                </a:solidFill>
                <a:latin typeface="Arial"/>
                <a:ea typeface="Arial"/>
                <a:cs typeface="Arial"/>
                <a:sym typeface="Arial"/>
              </a:rPr>
              <a:t>감사합니다.</a:t>
            </a:r>
            <a:endParaRPr sz="4400">
              <a:solidFill>
                <a:srgbClr val="595959"/>
              </a:solidFill>
              <a:latin typeface="Arial"/>
              <a:ea typeface="Arial"/>
              <a:cs typeface="Arial"/>
              <a:sym typeface="Arial"/>
            </a:endParaRPr>
          </a:p>
        </p:txBody>
      </p:sp>
      <p:sp>
        <p:nvSpPr>
          <p:cNvPr id="453" name="Google Shape;453;p20"/>
          <p:cNvSpPr/>
          <p:nvPr/>
        </p:nvSpPr>
        <p:spPr>
          <a:xfrm>
            <a:off x="4808253" y="3728729"/>
            <a:ext cx="2575494" cy="45719"/>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4" name="Google Shape;454;p20"/>
          <p:cNvSpPr txBox="1"/>
          <p:nvPr/>
        </p:nvSpPr>
        <p:spPr>
          <a:xfrm>
            <a:off x="4704898" y="3905196"/>
            <a:ext cx="18384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757070"/>
                </a:solidFill>
                <a:latin typeface="Arial"/>
                <a:ea typeface="Arial"/>
                <a:cs typeface="Arial"/>
                <a:sym typeface="Arial"/>
              </a:rPr>
              <a:t>THANK YOU -</a:t>
            </a:r>
            <a:endParaRPr sz="2000">
              <a:solidFill>
                <a:srgbClr val="75707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19a568b8b6_0_20"/>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25" name="Google Shape;125;g319a568b8b6_0_20"/>
          <p:cNvGrpSpPr/>
          <p:nvPr/>
        </p:nvGrpSpPr>
        <p:grpSpPr>
          <a:xfrm>
            <a:off x="4105427" y="188165"/>
            <a:ext cx="3981257" cy="831000"/>
            <a:chOff x="3819245" y="188165"/>
            <a:chExt cx="3981257" cy="831000"/>
          </a:xfrm>
        </p:grpSpPr>
        <p:sp>
          <p:nvSpPr>
            <p:cNvPr id="126" name="Google Shape;126;g319a568b8b6_0_20"/>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1800" u="none" cap="none" strike="noStrike">
                  <a:solidFill>
                    <a:srgbClr val="3F3F3F"/>
                  </a:solidFill>
                  <a:latin typeface="Arial"/>
                  <a:ea typeface="Arial"/>
                  <a:cs typeface="Arial"/>
                  <a:sym typeface="Arial"/>
                </a:rPr>
                <a:t>주제 선정</a:t>
              </a:r>
              <a:endParaRPr b="0" i="0" sz="18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rPr b="0" i="0" lang="ko-KR" sz="1200" u="none" cap="none" strike="noStrike">
                  <a:solidFill>
                    <a:srgbClr val="757070"/>
                  </a:solidFill>
                  <a:latin typeface="Arial"/>
                  <a:ea typeface="Arial"/>
                  <a:cs typeface="Arial"/>
                  <a:sym typeface="Arial"/>
                </a:rPr>
                <a:t>다룰 문제를 정의하는 단계</a:t>
              </a:r>
              <a:endParaRPr/>
            </a:p>
          </p:txBody>
        </p:sp>
        <p:sp>
          <p:nvSpPr>
            <p:cNvPr id="127" name="Google Shape;127;g319a568b8b6_0_20"/>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grpSp>
      <p:pic>
        <p:nvPicPr>
          <p:cNvPr id="128" name="Google Shape;128;g319a568b8b6_0_20"/>
          <p:cNvPicPr preferRelativeResize="0"/>
          <p:nvPr/>
        </p:nvPicPr>
        <p:blipFill>
          <a:blip r:embed="rId3">
            <a:alphaModFix/>
          </a:blip>
          <a:stretch>
            <a:fillRect/>
          </a:stretch>
        </p:blipFill>
        <p:spPr>
          <a:xfrm>
            <a:off x="1226475" y="1089800"/>
            <a:ext cx="9985500" cy="5534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19203a4ece_0_33"/>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34" name="Google Shape;134;g319203a4ece_0_33"/>
          <p:cNvGrpSpPr/>
          <p:nvPr/>
        </p:nvGrpSpPr>
        <p:grpSpPr>
          <a:xfrm>
            <a:off x="4105427" y="188165"/>
            <a:ext cx="3981257" cy="831000"/>
            <a:chOff x="3819245" y="188165"/>
            <a:chExt cx="3981257" cy="831000"/>
          </a:xfrm>
        </p:grpSpPr>
        <p:sp>
          <p:nvSpPr>
            <p:cNvPr id="135" name="Google Shape;135;g319203a4ece_0_33"/>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1800" u="none" cap="none" strike="noStrike">
                  <a:solidFill>
                    <a:srgbClr val="3F3F3F"/>
                  </a:solidFill>
                  <a:latin typeface="Arial"/>
                  <a:ea typeface="Arial"/>
                  <a:cs typeface="Arial"/>
                  <a:sym typeface="Arial"/>
                </a:rPr>
                <a:t>주제 선정</a:t>
              </a:r>
              <a:endParaRPr b="0" i="0" sz="18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rPr b="0" i="0" lang="ko-KR" sz="1200" u="none" cap="none" strike="noStrike">
                  <a:solidFill>
                    <a:srgbClr val="757070"/>
                  </a:solidFill>
                  <a:latin typeface="Arial"/>
                  <a:ea typeface="Arial"/>
                  <a:cs typeface="Arial"/>
                  <a:sym typeface="Arial"/>
                </a:rPr>
                <a:t>다룰 문제를 정의하는 단계</a:t>
              </a:r>
              <a:endParaRPr/>
            </a:p>
          </p:txBody>
        </p:sp>
        <p:sp>
          <p:nvSpPr>
            <p:cNvPr id="136" name="Google Shape;136;g319203a4ece_0_33"/>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grpSp>
      <p:sp>
        <p:nvSpPr>
          <p:cNvPr id="137" name="Google Shape;137;g319203a4ece_0_33"/>
          <p:cNvSpPr txBox="1"/>
          <p:nvPr/>
        </p:nvSpPr>
        <p:spPr>
          <a:xfrm>
            <a:off x="929550" y="3015075"/>
            <a:ext cx="1033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800" u="sng">
                <a:solidFill>
                  <a:schemeClr val="hlink"/>
                </a:solidFill>
                <a:latin typeface="Malgun Gothic"/>
                <a:ea typeface="Malgun Gothic"/>
                <a:cs typeface="Malgun Gothic"/>
                <a:sym typeface="Malgun Gothic"/>
                <a:hlinkClick r:id="rId3"/>
              </a:rPr>
              <a:t>https://www.netzeronews.kr/news/articleView.html?idxno=1586</a:t>
            </a:r>
            <a:endParaRPr sz="2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19203a4ece_0_41"/>
          <p:cNvSpPr txBox="1"/>
          <p:nvPr/>
        </p:nvSpPr>
        <p:spPr>
          <a:xfrm>
            <a:off x="557400" y="1019175"/>
            <a:ext cx="5886900" cy="58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ko-KR" sz="1300">
                <a:solidFill>
                  <a:schemeClr val="dk1"/>
                </a:solidFill>
              </a:rPr>
              <a:t>논문 요약: "Global rise in forest fire emissions linked to climate change in the extratropics"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KR" sz="1100">
                <a:solidFill>
                  <a:schemeClr val="dk1"/>
                </a:solidFill>
              </a:rPr>
              <a:t>1. 연구 배경 및 목적</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sz="1100">
                <a:solidFill>
                  <a:schemeClr val="dk1"/>
                </a:solidFill>
              </a:rPr>
              <a:t>산불은 자연적인 교란 요인이지만, 기후 변화로 인해 발생 가능성이 높아졌습니다.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ko-KR" sz="1100">
                <a:solidFill>
                  <a:schemeClr val="dk1"/>
                </a:solidFill>
              </a:rPr>
              <a:t>산불은 전 세계 산림 생태계 및 탄소 저장소에 중요한 영향을 미칩니다.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ko-KR" sz="1100">
                <a:solidFill>
                  <a:schemeClr val="dk1"/>
                </a:solidFill>
              </a:rPr>
              <a:t>이 연구는 산불 활동 증가의 주요 원인을 분석하며, 기후, 인간 활동, 식생 변화와의 상관관계를 탐구합니다.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ko-KR" sz="1100">
                <a:solidFill>
                  <a:schemeClr val="dk1"/>
                </a:solidFill>
              </a:rPr>
              <a:t>연구는 전 세계 산림 생태계를 12개의 </a:t>
            </a:r>
            <a:r>
              <a:rPr b="1" lang="ko-KR" sz="1100">
                <a:solidFill>
                  <a:schemeClr val="dk1"/>
                </a:solidFill>
              </a:rPr>
              <a:t>"pyromes"</a:t>
            </a:r>
            <a:r>
              <a:rPr lang="ko-KR" sz="1100">
                <a:solidFill>
                  <a:schemeClr val="dk1"/>
                </a:solidFill>
              </a:rPr>
              <a:t>(산불 제어 요인이 유사한 지역)로 구분하여 각각의 산불 발생 요인을 분석했습니다.</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KR" sz="1100">
                <a:solidFill>
                  <a:schemeClr val="dk1"/>
                </a:solidFill>
              </a:rPr>
              <a:t>2. 주요 결과</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sz="1100">
                <a:solidFill>
                  <a:schemeClr val="dk1"/>
                </a:solidFill>
              </a:rPr>
              <a:t>산불 배출 증가:</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2001~2023년 동안, 특히 </a:t>
            </a:r>
            <a:r>
              <a:rPr b="1" lang="ko-KR" sz="1100">
                <a:solidFill>
                  <a:schemeClr val="dk1"/>
                </a:solidFill>
              </a:rPr>
              <a:t>북반구 온대 및 아한대 지역의 산불 배출량이 3배</a:t>
            </a:r>
            <a:r>
              <a:rPr lang="ko-KR" sz="1100">
                <a:solidFill>
                  <a:schemeClr val="dk1"/>
                </a:solidFill>
              </a:rPr>
              <a:t> 증가했습니다.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이러한 증가는 화재에 유리한 날씨 조건, 토양 수분 감소, 식생 생산성 증가와 연관이 있습니다.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반면, 열대 지역에서는 습한 열대우림에서의 산불이 줄고, 건조 열대우림의 파편화로 배출이 감소했습니다.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sz="1100">
                <a:solidFill>
                  <a:schemeClr val="dk1"/>
                </a:solidFill>
              </a:rPr>
              <a:t>전 세계 산불 탄소 배출:</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2001~2023년 동안 전 세계적으로 산불로 인한 탄소 배출량이 약 </a:t>
            </a:r>
            <a:r>
              <a:rPr b="1" lang="ko-KR" sz="1100">
                <a:solidFill>
                  <a:schemeClr val="dk1"/>
                </a:solidFill>
              </a:rPr>
              <a:t>60% 증가</a:t>
            </a:r>
            <a:r>
              <a:rPr lang="ko-KR" sz="1100">
                <a:solidFill>
                  <a:schemeClr val="dk1"/>
                </a:solidFill>
              </a:rPr>
              <a:t>했습니다.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배출 증가는 주로 북반구의 산림에서 나타났으며, 화재 범위와 심각도의 증가가 주요 요인으로 지목되었습니다.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sz="1100">
                <a:solidFill>
                  <a:schemeClr val="dk1"/>
                </a:solidFill>
              </a:rPr>
              <a:t>지역적 차이:</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열대 지역에서는 인간 활동(예: 농업, 산림 파괴)이 주요 요인으로 작용.</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온대 및 아한대 지역에서는 기후 변화가 산불 활동 증가의 주요 원인</a:t>
            </a:r>
            <a:endParaRPr sz="2800">
              <a:solidFill>
                <a:schemeClr val="dk1"/>
              </a:solidFill>
              <a:latin typeface="Malgun Gothic"/>
              <a:ea typeface="Malgun Gothic"/>
              <a:cs typeface="Malgun Gothic"/>
              <a:sym typeface="Malgun Gothic"/>
            </a:endParaRPr>
          </a:p>
        </p:txBody>
      </p:sp>
      <p:sp>
        <p:nvSpPr>
          <p:cNvPr id="143" name="Google Shape;143;g319203a4ece_0_41"/>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44" name="Google Shape;144;g319203a4ece_0_41"/>
          <p:cNvGrpSpPr/>
          <p:nvPr/>
        </p:nvGrpSpPr>
        <p:grpSpPr>
          <a:xfrm>
            <a:off x="4105427" y="188165"/>
            <a:ext cx="3981257" cy="831000"/>
            <a:chOff x="3819245" y="188165"/>
            <a:chExt cx="3981257" cy="831000"/>
          </a:xfrm>
        </p:grpSpPr>
        <p:sp>
          <p:nvSpPr>
            <p:cNvPr id="145" name="Google Shape;145;g319203a4ece_0_41"/>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1800" u="none" cap="none" strike="noStrike">
                  <a:solidFill>
                    <a:srgbClr val="3F3F3F"/>
                  </a:solidFill>
                  <a:latin typeface="Arial"/>
                  <a:ea typeface="Arial"/>
                  <a:cs typeface="Arial"/>
                  <a:sym typeface="Arial"/>
                </a:rPr>
                <a:t>주제 선정</a:t>
              </a:r>
              <a:endParaRPr b="0" i="0" sz="18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rPr b="0" i="0" lang="ko-KR" sz="1200" u="none" cap="none" strike="noStrike">
                  <a:solidFill>
                    <a:srgbClr val="757070"/>
                  </a:solidFill>
                  <a:latin typeface="Arial"/>
                  <a:ea typeface="Arial"/>
                  <a:cs typeface="Arial"/>
                  <a:sym typeface="Arial"/>
                </a:rPr>
                <a:t>다룰 문제를 정의하는 단계</a:t>
              </a:r>
              <a:endParaRPr/>
            </a:p>
          </p:txBody>
        </p:sp>
        <p:sp>
          <p:nvSpPr>
            <p:cNvPr id="146" name="Google Shape;146;g319203a4ece_0_41"/>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grpSp>
      <p:sp>
        <p:nvSpPr>
          <p:cNvPr id="147" name="Google Shape;147;g319203a4ece_0_41"/>
          <p:cNvSpPr txBox="1"/>
          <p:nvPr/>
        </p:nvSpPr>
        <p:spPr>
          <a:xfrm>
            <a:off x="6444300" y="1093600"/>
            <a:ext cx="5692800" cy="447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ko-KR" sz="1100">
                <a:solidFill>
                  <a:schemeClr val="dk1"/>
                </a:solidFill>
              </a:rPr>
              <a:t>3. 결론 및 제언</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sz="1100">
                <a:solidFill>
                  <a:schemeClr val="dk1"/>
                </a:solidFill>
              </a:rPr>
              <a:t>기후 변화와 산불의 상호작용:</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기후 변화는 산림 탄소 저장소의 취약성을 증가시킵니다.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이는 탄소 흡수원으로서의 산림 역할을 약화시켜, 기후 변화 대응 목표에 큰 도전 과제가 됩니다.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sz="1100">
                <a:solidFill>
                  <a:schemeClr val="dk1"/>
                </a:solidFill>
              </a:rPr>
              <a:t>정책적 함의:</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산불 위험 지역에서의 적극적인 산림 관리와 모니터링이 필요합니다.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열대 지역에서는 산림 파편화를 방지하고 극단적인 화재 조건에서 점화 행위를 줄이는 것이 중요합니다.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온대 지역에서는 관리된 화재 활용을 통해 생태적으로 유익한 화재를 장려해야 합니다.</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sz="1100">
                <a:solidFill>
                  <a:schemeClr val="dk1"/>
                </a:solidFill>
              </a:rPr>
              <a:t>탄소 보고의 변화 필요성:</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현재의 관행(산불 배출을 자연적인 탄소 플럭스로 간주)을 변경하여, 인위적 영향을 반영한 보고 체계를 마련해야 합니다.</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ko-KR" sz="1100">
                <a:solidFill>
                  <a:schemeClr val="dk1"/>
                </a:solidFill>
              </a:rPr>
              <a:t>기후 변화로 증가한 산불 위험을 고려하지 않을 경우, 재조림 계획의 탄소 저장 잠재력을 과대평가할 가능성이 큽니다.</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2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19203a4ece_0_0"/>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53" name="Google Shape;153;g319203a4ece_0_0"/>
          <p:cNvGrpSpPr/>
          <p:nvPr/>
        </p:nvGrpSpPr>
        <p:grpSpPr>
          <a:xfrm>
            <a:off x="4105427" y="188165"/>
            <a:ext cx="3981257" cy="831000"/>
            <a:chOff x="3819245" y="188165"/>
            <a:chExt cx="3981257" cy="831000"/>
          </a:xfrm>
        </p:grpSpPr>
        <p:sp>
          <p:nvSpPr>
            <p:cNvPr id="154" name="Google Shape;154;g319203a4ece_0_0"/>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1800" u="none" cap="none" strike="noStrike">
                  <a:solidFill>
                    <a:srgbClr val="3F3F3F"/>
                  </a:solidFill>
                  <a:latin typeface="Arial"/>
                  <a:ea typeface="Arial"/>
                  <a:cs typeface="Arial"/>
                  <a:sym typeface="Arial"/>
                </a:rPr>
                <a:t>주제 선정</a:t>
              </a:r>
              <a:endParaRPr b="0" i="0" sz="18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rPr b="0" i="0" lang="ko-KR" sz="1200" u="none" cap="none" strike="noStrike">
                  <a:solidFill>
                    <a:srgbClr val="757070"/>
                  </a:solidFill>
                  <a:latin typeface="Arial"/>
                  <a:ea typeface="Arial"/>
                  <a:cs typeface="Arial"/>
                  <a:sym typeface="Arial"/>
                </a:rPr>
                <a:t>다룰 문제를 정의하는 단계</a:t>
              </a:r>
              <a:endParaRPr/>
            </a:p>
          </p:txBody>
        </p:sp>
        <p:sp>
          <p:nvSpPr>
            <p:cNvPr id="155" name="Google Shape;155;g319203a4ece_0_0"/>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grpSp>
      <p:sp>
        <p:nvSpPr>
          <p:cNvPr id="156" name="Google Shape;156;g319203a4ece_0_0"/>
          <p:cNvSpPr txBox="1"/>
          <p:nvPr/>
        </p:nvSpPr>
        <p:spPr>
          <a:xfrm>
            <a:off x="436550" y="1870350"/>
            <a:ext cx="11319000" cy="2555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sz="2800">
                <a:solidFill>
                  <a:schemeClr val="dk1"/>
                </a:solidFill>
                <a:latin typeface="Malgun Gothic"/>
                <a:ea typeface="Malgun Gothic"/>
                <a:cs typeface="Malgun Gothic"/>
                <a:sym typeface="Malgun Gothic"/>
              </a:rPr>
              <a:t>위 논문 정리를 바탕으로 </a:t>
            </a:r>
            <a:br>
              <a:rPr lang="ko-KR" sz="2800">
                <a:solidFill>
                  <a:schemeClr val="dk1"/>
                </a:solidFill>
                <a:latin typeface="Malgun Gothic"/>
                <a:ea typeface="Malgun Gothic"/>
                <a:cs typeface="Malgun Gothic"/>
                <a:sym typeface="Malgun Gothic"/>
              </a:rPr>
            </a:br>
            <a:r>
              <a:rPr lang="ko-KR" sz="2800">
                <a:solidFill>
                  <a:schemeClr val="dk1"/>
                </a:solidFill>
                <a:latin typeface="Malgun Gothic"/>
                <a:ea typeface="Malgun Gothic"/>
                <a:cs typeface="Malgun Gothic"/>
                <a:sym typeface="Malgun Gothic"/>
              </a:rPr>
              <a:t>이산화 탄소와 산불의 연관 관계가 있다는 것을 확인하였고 </a:t>
            </a:r>
            <a:br>
              <a:rPr lang="ko-KR" sz="2800">
                <a:solidFill>
                  <a:schemeClr val="dk1"/>
                </a:solidFill>
                <a:latin typeface="Malgun Gothic"/>
                <a:ea typeface="Malgun Gothic"/>
                <a:cs typeface="Malgun Gothic"/>
                <a:sym typeface="Malgun Gothic"/>
              </a:rPr>
            </a:br>
            <a:r>
              <a:rPr lang="ko-KR" sz="2800">
                <a:solidFill>
                  <a:schemeClr val="dk1"/>
                </a:solidFill>
                <a:latin typeface="Malgun Gothic"/>
                <a:ea typeface="Malgun Gothic"/>
                <a:cs typeface="Malgun Gothic"/>
                <a:sym typeface="Malgun Gothic"/>
              </a:rPr>
              <a:t>“우리나라도 산불이 나면 이산화 탄소량이 증가하여 지구 온난화가 가속화될까?” 라는 가설을 세우게 되었습니다</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19203a4ece_0_68"/>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62" name="Google Shape;162;g319203a4ece_0_68"/>
          <p:cNvGrpSpPr/>
          <p:nvPr/>
        </p:nvGrpSpPr>
        <p:grpSpPr>
          <a:xfrm>
            <a:off x="4105427" y="188165"/>
            <a:ext cx="3981257" cy="831000"/>
            <a:chOff x="3819245" y="188165"/>
            <a:chExt cx="3981257" cy="831000"/>
          </a:xfrm>
        </p:grpSpPr>
        <p:sp>
          <p:nvSpPr>
            <p:cNvPr id="163" name="Google Shape;163;g319203a4ece_0_68"/>
            <p:cNvSpPr/>
            <p:nvPr/>
          </p:nvSpPr>
          <p:spPr>
            <a:xfrm>
              <a:off x="4603102" y="271010"/>
              <a:ext cx="3197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1800" u="none" cap="none" strike="noStrike">
                  <a:solidFill>
                    <a:srgbClr val="3F3F3F"/>
                  </a:solidFill>
                  <a:latin typeface="Arial"/>
                  <a:ea typeface="Arial"/>
                  <a:cs typeface="Arial"/>
                  <a:sym typeface="Arial"/>
                </a:rPr>
                <a:t>주제 선정</a:t>
              </a:r>
              <a:endParaRPr b="0" i="0" sz="18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rPr b="0" i="0" lang="ko-KR" sz="1200" u="none" cap="none" strike="noStrike">
                  <a:solidFill>
                    <a:srgbClr val="757070"/>
                  </a:solidFill>
                  <a:latin typeface="Arial"/>
                  <a:ea typeface="Arial"/>
                  <a:cs typeface="Arial"/>
                  <a:sym typeface="Arial"/>
                </a:rPr>
                <a:t>다룰 문제를 정의하는 단계</a:t>
              </a:r>
              <a:endParaRPr/>
            </a:p>
          </p:txBody>
        </p:sp>
        <p:sp>
          <p:nvSpPr>
            <p:cNvPr id="164" name="Google Shape;164;g319203a4ece_0_68"/>
            <p:cNvSpPr txBox="1"/>
            <p:nvPr/>
          </p:nvSpPr>
          <p:spPr>
            <a:xfrm>
              <a:off x="3819245" y="188165"/>
              <a:ext cx="877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4800" u="none" cap="none" strike="noStrike">
                  <a:solidFill>
                    <a:srgbClr val="757070"/>
                  </a:solidFill>
                  <a:latin typeface="Arial"/>
                  <a:ea typeface="Arial"/>
                  <a:cs typeface="Arial"/>
                  <a:sym typeface="Arial"/>
                </a:rPr>
                <a:t>01</a:t>
              </a:r>
              <a:endParaRPr b="1" i="0" sz="4800" u="none" cap="none" strike="noStrike">
                <a:solidFill>
                  <a:srgbClr val="757070"/>
                </a:solidFill>
                <a:latin typeface="Arial"/>
                <a:ea typeface="Arial"/>
                <a:cs typeface="Arial"/>
                <a:sym typeface="Arial"/>
              </a:endParaRPr>
            </a:p>
          </p:txBody>
        </p:sp>
      </p:grpSp>
      <p:pic>
        <p:nvPicPr>
          <p:cNvPr id="165" name="Google Shape;165;g319203a4ece_0_68"/>
          <p:cNvPicPr preferRelativeResize="0"/>
          <p:nvPr/>
        </p:nvPicPr>
        <p:blipFill rotWithShape="1">
          <a:blip r:embed="rId3">
            <a:alphaModFix/>
          </a:blip>
          <a:srcRect b="0" l="0" r="0" t="0"/>
          <a:stretch/>
        </p:blipFill>
        <p:spPr>
          <a:xfrm>
            <a:off x="4656000" y="2565930"/>
            <a:ext cx="2879999" cy="1800000"/>
          </a:xfrm>
          <a:prstGeom prst="rect">
            <a:avLst/>
          </a:prstGeom>
          <a:noFill/>
          <a:ln>
            <a:noFill/>
          </a:ln>
        </p:spPr>
      </p:pic>
      <p:pic>
        <p:nvPicPr>
          <p:cNvPr id="166" name="Google Shape;166;g319203a4ece_0_68"/>
          <p:cNvPicPr preferRelativeResize="0"/>
          <p:nvPr/>
        </p:nvPicPr>
        <p:blipFill rotWithShape="1">
          <a:blip r:embed="rId4">
            <a:alphaModFix/>
          </a:blip>
          <a:srcRect b="0" l="0" r="0" t="0"/>
          <a:stretch/>
        </p:blipFill>
        <p:spPr>
          <a:xfrm>
            <a:off x="7806704" y="2565930"/>
            <a:ext cx="2880000" cy="1800000"/>
          </a:xfrm>
          <a:prstGeom prst="rect">
            <a:avLst/>
          </a:prstGeom>
          <a:noFill/>
          <a:ln>
            <a:noFill/>
          </a:ln>
        </p:spPr>
      </p:pic>
      <p:pic>
        <p:nvPicPr>
          <p:cNvPr id="167" name="Google Shape;167;g319203a4ece_0_68"/>
          <p:cNvPicPr preferRelativeResize="0"/>
          <p:nvPr/>
        </p:nvPicPr>
        <p:blipFill rotWithShape="1">
          <a:blip r:embed="rId5">
            <a:alphaModFix/>
          </a:blip>
          <a:srcRect b="0" l="0" r="0" t="0"/>
          <a:stretch/>
        </p:blipFill>
        <p:spPr>
          <a:xfrm>
            <a:off x="1505296" y="2565930"/>
            <a:ext cx="2879999" cy="1800000"/>
          </a:xfrm>
          <a:prstGeom prst="rect">
            <a:avLst/>
          </a:prstGeom>
          <a:noFill/>
          <a:ln>
            <a:noFill/>
          </a:ln>
        </p:spPr>
      </p:pic>
      <p:sp>
        <p:nvSpPr>
          <p:cNvPr id="168" name="Google Shape;168;g319203a4ece_0_68"/>
          <p:cNvSpPr/>
          <p:nvPr/>
        </p:nvSpPr>
        <p:spPr>
          <a:xfrm>
            <a:off x="1505297" y="2248026"/>
            <a:ext cx="2880000" cy="3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69" name="Google Shape;169;g319203a4ece_0_68"/>
          <p:cNvSpPr txBox="1"/>
          <p:nvPr/>
        </p:nvSpPr>
        <p:spPr>
          <a:xfrm>
            <a:off x="1883161" y="2267484"/>
            <a:ext cx="2124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400" u="none" cap="none" strike="noStrike">
                <a:solidFill>
                  <a:schemeClr val="lt1"/>
                </a:solidFill>
                <a:latin typeface="Arial"/>
                <a:ea typeface="Arial"/>
                <a:cs typeface="Arial"/>
                <a:sym typeface="Arial"/>
              </a:rPr>
              <a:t>산불</a:t>
            </a:r>
            <a:endParaRPr/>
          </a:p>
        </p:txBody>
      </p:sp>
      <p:sp>
        <p:nvSpPr>
          <p:cNvPr id="170" name="Google Shape;170;g319203a4ece_0_68"/>
          <p:cNvSpPr/>
          <p:nvPr/>
        </p:nvSpPr>
        <p:spPr>
          <a:xfrm>
            <a:off x="4656001" y="2248026"/>
            <a:ext cx="2880000" cy="3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71" name="Google Shape;171;g319203a4ece_0_68"/>
          <p:cNvSpPr/>
          <p:nvPr/>
        </p:nvSpPr>
        <p:spPr>
          <a:xfrm>
            <a:off x="7806705" y="2257823"/>
            <a:ext cx="2880000" cy="3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72" name="Google Shape;172;g319203a4ece_0_68"/>
          <p:cNvSpPr txBox="1"/>
          <p:nvPr/>
        </p:nvSpPr>
        <p:spPr>
          <a:xfrm>
            <a:off x="1752502" y="4581198"/>
            <a:ext cx="23871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건조한 날씨 또는 부주의로 인해</a:t>
            </a:r>
            <a:endParaRPr/>
          </a:p>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산불이 발생한다.</a:t>
            </a:r>
            <a:endParaRPr/>
          </a:p>
        </p:txBody>
      </p:sp>
      <p:sp>
        <p:nvSpPr>
          <p:cNvPr id="173" name="Google Shape;173;g319203a4ece_0_68"/>
          <p:cNvSpPr txBox="1"/>
          <p:nvPr/>
        </p:nvSpPr>
        <p:spPr>
          <a:xfrm>
            <a:off x="5033865" y="2258152"/>
            <a:ext cx="2124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400" u="none" cap="none" strike="noStrike">
                <a:solidFill>
                  <a:schemeClr val="lt1"/>
                </a:solidFill>
                <a:latin typeface="Arial"/>
                <a:ea typeface="Arial"/>
                <a:cs typeface="Arial"/>
                <a:sym typeface="Arial"/>
              </a:rPr>
              <a:t>이산화탄소</a:t>
            </a:r>
            <a:endParaRPr/>
          </a:p>
        </p:txBody>
      </p:sp>
      <p:sp>
        <p:nvSpPr>
          <p:cNvPr id="174" name="Google Shape;174;g319203a4ece_0_68"/>
          <p:cNvSpPr txBox="1"/>
          <p:nvPr/>
        </p:nvSpPr>
        <p:spPr>
          <a:xfrm>
            <a:off x="8184569" y="2267484"/>
            <a:ext cx="2124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400" u="none" cap="none" strike="noStrike">
                <a:solidFill>
                  <a:schemeClr val="lt1"/>
                </a:solidFill>
                <a:latin typeface="Arial"/>
                <a:ea typeface="Arial"/>
                <a:cs typeface="Arial"/>
                <a:sym typeface="Arial"/>
              </a:rPr>
              <a:t>지구온난화</a:t>
            </a:r>
            <a:endParaRPr/>
          </a:p>
        </p:txBody>
      </p:sp>
      <p:pic>
        <p:nvPicPr>
          <p:cNvPr descr="북극에서 발생하거나, 끌 수 없거나...지구온난화 부추기는 산불&quot; : 동아사이언스" id="175" name="Google Shape;175;g319203a4ece_0_68"/>
          <p:cNvPicPr preferRelativeResize="0"/>
          <p:nvPr/>
        </p:nvPicPr>
        <p:blipFill rotWithShape="1">
          <a:blip r:embed="rId6">
            <a:alphaModFix/>
          </a:blip>
          <a:srcRect b="0" l="0" r="0" t="0"/>
          <a:stretch/>
        </p:blipFill>
        <p:spPr>
          <a:xfrm>
            <a:off x="1505295" y="2561265"/>
            <a:ext cx="2880001" cy="1800000"/>
          </a:xfrm>
          <a:prstGeom prst="rect">
            <a:avLst/>
          </a:prstGeom>
          <a:noFill/>
          <a:ln>
            <a:noFill/>
          </a:ln>
        </p:spPr>
      </p:pic>
      <p:pic>
        <p:nvPicPr>
          <p:cNvPr descr="전기에너지로 이산화탄소 업사이클링!" id="176" name="Google Shape;176;g319203a4ece_0_68"/>
          <p:cNvPicPr preferRelativeResize="0"/>
          <p:nvPr/>
        </p:nvPicPr>
        <p:blipFill rotWithShape="1">
          <a:blip r:embed="rId7">
            <a:alphaModFix/>
          </a:blip>
          <a:srcRect b="0" l="0" r="0" t="0"/>
          <a:stretch/>
        </p:blipFill>
        <p:spPr>
          <a:xfrm>
            <a:off x="4655998" y="2561265"/>
            <a:ext cx="2880003" cy="1799998"/>
          </a:xfrm>
          <a:prstGeom prst="rect">
            <a:avLst/>
          </a:prstGeom>
          <a:noFill/>
          <a:ln>
            <a:noFill/>
          </a:ln>
        </p:spPr>
      </p:pic>
      <p:pic>
        <p:nvPicPr>
          <p:cNvPr descr="폭염으로 펄펄 끓는 지구, 한국은 온실가스 펑펑 | 환경운동연합" id="177" name="Google Shape;177;g319203a4ece_0_68"/>
          <p:cNvPicPr preferRelativeResize="0"/>
          <p:nvPr/>
        </p:nvPicPr>
        <p:blipFill rotWithShape="1">
          <a:blip r:embed="rId8">
            <a:alphaModFix/>
          </a:blip>
          <a:srcRect b="0" l="0" r="0" t="0"/>
          <a:stretch/>
        </p:blipFill>
        <p:spPr>
          <a:xfrm>
            <a:off x="7806698" y="2584922"/>
            <a:ext cx="2879999" cy="1800000"/>
          </a:xfrm>
          <a:prstGeom prst="rect">
            <a:avLst/>
          </a:prstGeom>
          <a:noFill/>
          <a:ln>
            <a:noFill/>
          </a:ln>
        </p:spPr>
      </p:pic>
      <p:sp>
        <p:nvSpPr>
          <p:cNvPr id="178" name="Google Shape;178;g319203a4ece_0_68"/>
          <p:cNvSpPr txBox="1"/>
          <p:nvPr/>
        </p:nvSpPr>
        <p:spPr>
          <a:xfrm>
            <a:off x="4654341" y="4581197"/>
            <a:ext cx="28095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산불이 일어나게 되어</a:t>
            </a:r>
            <a:endParaRPr/>
          </a:p>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엄청난 양의 이산화탄소가 대기중으로</a:t>
            </a:r>
            <a:endParaRPr/>
          </a:p>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직접 배출되게 된다.</a:t>
            </a:r>
            <a:endParaRPr/>
          </a:p>
        </p:txBody>
      </p:sp>
      <p:sp>
        <p:nvSpPr>
          <p:cNvPr id="179" name="Google Shape;179;g319203a4ece_0_68"/>
          <p:cNvSpPr txBox="1"/>
          <p:nvPr/>
        </p:nvSpPr>
        <p:spPr>
          <a:xfrm>
            <a:off x="8116887" y="4548406"/>
            <a:ext cx="21948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지구온난화의 주요 원인인 </a:t>
            </a:r>
            <a:endParaRPr/>
          </a:p>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이산화탄소가 대기중에 쌓여,</a:t>
            </a:r>
            <a:endParaRPr/>
          </a:p>
          <a:p>
            <a:pPr indent="0" lvl="0" marL="0" marR="0" rtl="0" algn="ctr">
              <a:spcBef>
                <a:spcPts val="0"/>
              </a:spcBef>
              <a:spcAft>
                <a:spcPts val="0"/>
              </a:spcAft>
              <a:buNone/>
            </a:pPr>
            <a:r>
              <a:rPr b="0" i="0" lang="ko-KR" sz="1400" u="none" cap="none" strike="noStrike">
                <a:solidFill>
                  <a:srgbClr val="595959"/>
                </a:solidFill>
                <a:latin typeface="Arial"/>
                <a:ea typeface="Arial"/>
                <a:cs typeface="Arial"/>
                <a:sym typeface="Arial"/>
              </a:rPr>
              <a:t>지구온난화를 가속시킨다.</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p:nvPr/>
        </p:nvSpPr>
        <p:spPr>
          <a:xfrm flipH="1" rot="10800000">
            <a:off x="557400" y="1001162"/>
            <a:ext cx="11077200" cy="1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85" name="Google Shape;185;p4"/>
          <p:cNvGrpSpPr/>
          <p:nvPr/>
        </p:nvGrpSpPr>
        <p:grpSpPr>
          <a:xfrm>
            <a:off x="4105427" y="188165"/>
            <a:ext cx="3981147" cy="830997"/>
            <a:chOff x="3819245" y="188165"/>
            <a:chExt cx="3981147" cy="830997"/>
          </a:xfrm>
        </p:grpSpPr>
        <p:sp>
          <p:nvSpPr>
            <p:cNvPr id="186" name="Google Shape;186;p4"/>
            <p:cNvSpPr/>
            <p:nvPr/>
          </p:nvSpPr>
          <p:spPr>
            <a:xfrm>
              <a:off x="4603102" y="271010"/>
              <a:ext cx="31972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800" u="none" cap="none" strike="noStrike">
                  <a:solidFill>
                    <a:srgbClr val="595959"/>
                  </a:solidFill>
                  <a:latin typeface="Arial"/>
                  <a:ea typeface="Arial"/>
                  <a:cs typeface="Arial"/>
                  <a:sym typeface="Arial"/>
                </a:rPr>
                <a:t>사용 기술</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ko-KR" sz="1200">
                  <a:solidFill>
                    <a:srgbClr val="595959"/>
                  </a:solidFill>
                  <a:latin typeface="Arial"/>
                  <a:ea typeface="Arial"/>
                  <a:cs typeface="Arial"/>
                  <a:sym typeface="Arial"/>
                </a:rPr>
                <a:t>정의한 문제 해결을 위해 사용할 기술을 선택한다.</a:t>
              </a:r>
              <a:endParaRPr sz="1200">
                <a:solidFill>
                  <a:srgbClr val="595959"/>
                </a:solidFill>
                <a:latin typeface="Arial"/>
                <a:ea typeface="Arial"/>
                <a:cs typeface="Arial"/>
                <a:sym typeface="Arial"/>
              </a:endParaRPr>
            </a:p>
          </p:txBody>
        </p:sp>
        <p:sp>
          <p:nvSpPr>
            <p:cNvPr id="187" name="Google Shape;187;p4"/>
            <p:cNvSpPr txBox="1"/>
            <p:nvPr/>
          </p:nvSpPr>
          <p:spPr>
            <a:xfrm>
              <a:off x="3819245" y="188165"/>
              <a:ext cx="8771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800">
                  <a:solidFill>
                    <a:srgbClr val="757070"/>
                  </a:solidFill>
                  <a:latin typeface="Arial"/>
                  <a:ea typeface="Arial"/>
                  <a:cs typeface="Arial"/>
                  <a:sym typeface="Arial"/>
                </a:rPr>
                <a:t>02</a:t>
              </a:r>
              <a:endParaRPr b="1" sz="4800">
                <a:solidFill>
                  <a:srgbClr val="757070"/>
                </a:solidFill>
                <a:latin typeface="Arial"/>
                <a:ea typeface="Arial"/>
                <a:cs typeface="Arial"/>
                <a:sym typeface="Arial"/>
              </a:endParaRPr>
            </a:p>
          </p:txBody>
        </p:sp>
      </p:grpSp>
      <p:pic>
        <p:nvPicPr>
          <p:cNvPr descr="스크린샷, 그래픽, 폰트, 그래픽 디자인이(가) 표시된 사진&#10;&#10;자동 생성된 설명" id="188" name="Google Shape;188;p4"/>
          <p:cNvPicPr preferRelativeResize="0"/>
          <p:nvPr/>
        </p:nvPicPr>
        <p:blipFill rotWithShape="1">
          <a:blip r:embed="rId3">
            <a:alphaModFix/>
          </a:blip>
          <a:srcRect b="0" l="0" r="0" t="0"/>
          <a:stretch/>
        </p:blipFill>
        <p:spPr>
          <a:xfrm>
            <a:off x="1796518" y="1605286"/>
            <a:ext cx="2716306" cy="1095577"/>
          </a:xfrm>
          <a:prstGeom prst="rect">
            <a:avLst/>
          </a:prstGeom>
          <a:noFill/>
          <a:ln>
            <a:noFill/>
          </a:ln>
        </p:spPr>
      </p:pic>
      <p:sp>
        <p:nvSpPr>
          <p:cNvPr id="189" name="Google Shape;189;p4"/>
          <p:cNvSpPr txBox="1"/>
          <p:nvPr/>
        </p:nvSpPr>
        <p:spPr>
          <a:xfrm>
            <a:off x="1295027" y="2730387"/>
            <a:ext cx="38010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데이터 시각화 및 Data Frame 이용</a:t>
            </a:r>
            <a:endParaRPr/>
          </a:p>
        </p:txBody>
      </p:sp>
      <p:pic>
        <p:nvPicPr>
          <p:cNvPr id="190" name="Google Shape;190;p4"/>
          <p:cNvPicPr preferRelativeResize="0"/>
          <p:nvPr/>
        </p:nvPicPr>
        <p:blipFill rotWithShape="1">
          <a:blip r:embed="rId4">
            <a:alphaModFix/>
          </a:blip>
          <a:srcRect b="0" l="0" r="0" t="0"/>
          <a:stretch/>
        </p:blipFill>
        <p:spPr>
          <a:xfrm>
            <a:off x="7141606" y="1605286"/>
            <a:ext cx="3589148" cy="1192887"/>
          </a:xfrm>
          <a:prstGeom prst="rect">
            <a:avLst/>
          </a:prstGeom>
          <a:noFill/>
          <a:ln>
            <a:noFill/>
          </a:ln>
        </p:spPr>
      </p:pic>
      <p:sp>
        <p:nvSpPr>
          <p:cNvPr id="191" name="Google Shape;191;p4"/>
          <p:cNvSpPr txBox="1"/>
          <p:nvPr/>
        </p:nvSpPr>
        <p:spPr>
          <a:xfrm>
            <a:off x="7749025" y="2771278"/>
            <a:ext cx="28200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Malgun Gothic"/>
                <a:ea typeface="Malgun Gothic"/>
                <a:cs typeface="Malgun Gothic"/>
                <a:sym typeface="Malgun Gothic"/>
              </a:rPr>
              <a:t>     </a:t>
            </a:r>
            <a:r>
              <a:rPr lang="ko-KR" sz="1800">
                <a:solidFill>
                  <a:schemeClr val="dk1"/>
                </a:solidFill>
                <a:latin typeface="Malgun Gothic"/>
                <a:ea typeface="Malgun Gothic"/>
                <a:cs typeface="Malgun Gothic"/>
                <a:sym typeface="Malgun Gothic"/>
              </a:rPr>
              <a:t>시각화 </a:t>
            </a:r>
            <a:endParaRPr/>
          </a:p>
        </p:txBody>
      </p:sp>
      <p:pic>
        <p:nvPicPr>
          <p:cNvPr descr="스크린샷, 그래픽, 폰트, 그래픽 디자인이(가) 표시된 사진&#10;&#10;자동 생성된 설명" id="192" name="Google Shape;192;p4"/>
          <p:cNvPicPr preferRelativeResize="0"/>
          <p:nvPr/>
        </p:nvPicPr>
        <p:blipFill rotWithShape="1">
          <a:blip r:embed="rId5">
            <a:alphaModFix/>
          </a:blip>
          <a:srcRect b="0" l="0" r="0" t="0"/>
          <a:stretch/>
        </p:blipFill>
        <p:spPr>
          <a:xfrm rot="-1955294">
            <a:off x="4298950" y="3045042"/>
            <a:ext cx="3594100" cy="2794000"/>
          </a:xfrm>
          <a:prstGeom prst="rect">
            <a:avLst/>
          </a:prstGeom>
          <a:noFill/>
          <a:ln>
            <a:noFill/>
          </a:ln>
        </p:spPr>
      </p:pic>
      <p:sp>
        <p:nvSpPr>
          <p:cNvPr id="193" name="Google Shape;193;p4"/>
          <p:cNvSpPr txBox="1"/>
          <p:nvPr/>
        </p:nvSpPr>
        <p:spPr>
          <a:xfrm>
            <a:off x="4616824" y="5145741"/>
            <a:ext cx="31011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Torch 기반의 Python 언어로</a:t>
            </a:r>
            <a:endParaRPr sz="1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인공지능 학습에 사용</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2020-01-03T14:16:53.000</dcterms:created>
  <dc:creator>서 유진</dc:creator>
</cp:coreProperties>
</file>

<file path=docProps/custom.xml><?xml version="1.0" encoding="utf-8"?>
<Properties xmlns="http://schemas.openxmlformats.org/officeDocument/2006/custom-properties" xmlns:vt="http://schemas.openxmlformats.org/officeDocument/2006/docPropsVTypes"/>
</file>